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6.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82"/>
  </p:notesMasterIdLst>
  <p:handoutMasterIdLst>
    <p:handoutMasterId r:id="rId83"/>
  </p:handoutMasterIdLst>
  <p:sldIdLst>
    <p:sldId id="370" r:id="rId2"/>
    <p:sldId id="371" r:id="rId3"/>
    <p:sldId id="372" r:id="rId4"/>
    <p:sldId id="373" r:id="rId5"/>
    <p:sldId id="374" r:id="rId6"/>
    <p:sldId id="375" r:id="rId7"/>
    <p:sldId id="376" r:id="rId8"/>
    <p:sldId id="377" r:id="rId9"/>
    <p:sldId id="378" r:id="rId10"/>
    <p:sldId id="379" r:id="rId11"/>
    <p:sldId id="380" r:id="rId12"/>
    <p:sldId id="382" r:id="rId13"/>
    <p:sldId id="383" r:id="rId14"/>
    <p:sldId id="384" r:id="rId15"/>
    <p:sldId id="385" r:id="rId16"/>
    <p:sldId id="386" r:id="rId17"/>
    <p:sldId id="387" r:id="rId18"/>
    <p:sldId id="388" r:id="rId19"/>
    <p:sldId id="389" r:id="rId20"/>
    <p:sldId id="390" r:id="rId21"/>
    <p:sldId id="391" r:id="rId22"/>
    <p:sldId id="392" r:id="rId23"/>
    <p:sldId id="393" r:id="rId24"/>
    <p:sldId id="394" r:id="rId25"/>
    <p:sldId id="396" r:id="rId26"/>
    <p:sldId id="397" r:id="rId27"/>
    <p:sldId id="398" r:id="rId28"/>
    <p:sldId id="399" r:id="rId29"/>
    <p:sldId id="400" r:id="rId30"/>
    <p:sldId id="401" r:id="rId31"/>
    <p:sldId id="402" r:id="rId32"/>
    <p:sldId id="403" r:id="rId33"/>
    <p:sldId id="404" r:id="rId34"/>
    <p:sldId id="405" r:id="rId35"/>
    <p:sldId id="406" r:id="rId36"/>
    <p:sldId id="407" r:id="rId37"/>
    <p:sldId id="338" r:id="rId38"/>
    <p:sldId id="310" r:id="rId39"/>
    <p:sldId id="311" r:id="rId40"/>
    <p:sldId id="331" r:id="rId41"/>
    <p:sldId id="332" r:id="rId42"/>
    <p:sldId id="339" r:id="rId43"/>
    <p:sldId id="333" r:id="rId44"/>
    <p:sldId id="334" r:id="rId45"/>
    <p:sldId id="335" r:id="rId46"/>
    <p:sldId id="312" r:id="rId47"/>
    <p:sldId id="313" r:id="rId48"/>
    <p:sldId id="314" r:id="rId49"/>
    <p:sldId id="315" r:id="rId50"/>
    <p:sldId id="316" r:id="rId51"/>
    <p:sldId id="336" r:id="rId52"/>
    <p:sldId id="337" r:id="rId53"/>
    <p:sldId id="355" r:id="rId54"/>
    <p:sldId id="356" r:id="rId55"/>
    <p:sldId id="369" r:id="rId56"/>
    <p:sldId id="358" r:id="rId57"/>
    <p:sldId id="359" r:id="rId58"/>
    <p:sldId id="360" r:id="rId59"/>
    <p:sldId id="361" r:id="rId60"/>
    <p:sldId id="362" r:id="rId61"/>
    <p:sldId id="363" r:id="rId62"/>
    <p:sldId id="364" r:id="rId63"/>
    <p:sldId id="365" r:id="rId64"/>
    <p:sldId id="367" r:id="rId65"/>
    <p:sldId id="368"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298" r:id="rId81"/>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3CF"/>
    <a:srgbClr val="005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78906" autoAdjust="0"/>
  </p:normalViewPr>
  <p:slideViewPr>
    <p:cSldViewPr>
      <p:cViewPr varScale="1">
        <p:scale>
          <a:sx n="34" d="100"/>
          <a:sy n="34" d="100"/>
        </p:scale>
        <p:origin x="576"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4" d="100"/>
          <a:sy n="64" d="100"/>
        </p:scale>
        <p:origin x="-2862" y="-12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williamsr\AppData\Local\Hewlett-Packard\HP%20TRIM\TEMP\HPTRIM.4420\INT1727058%20%20Debt%20to%20Rates%20and%20Charges%20income%20chart.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ardinia.vic.gov.au\dfs\User.Data\maddend\My%20Documents\Offline%20Records%20(CA)\Derek%20Madden%20-%20Personal%20~%20Madden,%20Derek\Workings%20for%20COuncillor%20Briefing%205Oct.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williamsr\AppData\Local\Hewlett-Packard\HP%20TRIM\TEMP\HPTRIM.4420\INC1735204%20%20KPI%20Data%20-%20Cardinia%202015-16.XLSM"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williamsr\AppData\Local\Temp\Offline%20Records%20(CA)\Workings%20for%20Public%20Presentations%20April%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 Increase in Taxation </a:t>
            </a:r>
            <a:r>
              <a:rPr lang="en-US" dirty="0" smtClean="0"/>
              <a:t>Collected over </a:t>
            </a:r>
            <a:r>
              <a:rPr lang="en-US" dirty="0"/>
              <a:t>10 Years</a:t>
            </a:r>
          </a:p>
        </c:rich>
      </c:tx>
      <c:overlay val="0"/>
    </c:title>
    <c:autoTitleDeleted val="0"/>
    <c:plotArea>
      <c:layout/>
      <c:barChart>
        <c:barDir val="col"/>
        <c:grouping val="clustered"/>
        <c:varyColors val="0"/>
        <c:dLbls>
          <c:showLegendKey val="0"/>
          <c:showVal val="0"/>
          <c:showCatName val="0"/>
          <c:showSerName val="0"/>
          <c:showPercent val="0"/>
          <c:showBubbleSize val="0"/>
        </c:dLbls>
        <c:gapWidth val="150"/>
        <c:axId val="147141760"/>
        <c:axId val="147143296"/>
      </c:barChart>
      <c:catAx>
        <c:axId val="147141760"/>
        <c:scaling>
          <c:orientation val="minMax"/>
        </c:scaling>
        <c:delete val="0"/>
        <c:axPos val="b"/>
        <c:majorTickMark val="out"/>
        <c:minorTickMark val="none"/>
        <c:tickLblPos val="nextTo"/>
        <c:crossAx val="147143296"/>
        <c:crosses val="autoZero"/>
        <c:auto val="1"/>
        <c:lblAlgn val="ctr"/>
        <c:lblOffset val="100"/>
        <c:noMultiLvlLbl val="0"/>
      </c:catAx>
      <c:valAx>
        <c:axId val="147143296"/>
        <c:scaling>
          <c:orientation val="minMax"/>
          <c:min val="0"/>
        </c:scaling>
        <c:delete val="0"/>
        <c:axPos val="l"/>
        <c:majorGridlines/>
        <c:numFmt formatCode="0.00%" sourceLinked="1"/>
        <c:majorTickMark val="out"/>
        <c:minorTickMark val="none"/>
        <c:tickLblPos val="nextTo"/>
        <c:crossAx val="147141760"/>
        <c:crosses val="autoZero"/>
        <c:crossBetween val="between"/>
        <c:majorUnit val="0.4"/>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Increase </a:t>
            </a:r>
            <a:r>
              <a:rPr lang="en-US" dirty="0" smtClean="0"/>
              <a:t> in Taxation $Billions</a:t>
            </a:r>
            <a:endParaRPr lang="en-US" dirty="0"/>
          </a:p>
        </c:rich>
      </c:tx>
      <c:overlay val="0"/>
    </c:title>
    <c:autoTitleDeleted val="0"/>
    <c:plotArea>
      <c:layout>
        <c:manualLayout>
          <c:layoutTarget val="inner"/>
          <c:xMode val="edge"/>
          <c:yMode val="edge"/>
          <c:x val="8.8849518810148728E-2"/>
          <c:y val="0.18103018372703411"/>
          <c:w val="0.88337270341207352"/>
          <c:h val="0.68921660834062404"/>
        </c:manualLayout>
      </c:layout>
      <c:barChart>
        <c:barDir val="col"/>
        <c:grouping val="clustered"/>
        <c:varyColors val="0"/>
        <c:ser>
          <c:idx val="0"/>
          <c:order val="0"/>
          <c:tx>
            <c:strRef>
              <c:f>Sheet1!$E$1</c:f>
              <c:strCache>
                <c:ptCount val="1"/>
                <c:pt idx="0">
                  <c:v>Increase Billions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Sheet1!$B$2:$B$5</c:f>
              <c:strCache>
                <c:ptCount val="4"/>
                <c:pt idx="0">
                  <c:v>Commonwealth</c:v>
                </c:pt>
                <c:pt idx="1">
                  <c:v>State Total</c:v>
                </c:pt>
                <c:pt idx="2">
                  <c:v>State Property</c:v>
                </c:pt>
                <c:pt idx="3">
                  <c:v>Council</c:v>
                </c:pt>
              </c:strCache>
            </c:strRef>
          </c:cat>
          <c:val>
            <c:numRef>
              <c:f>Sheet1!$E$2:$E$5</c:f>
              <c:numCache>
                <c:formatCode>General</c:formatCode>
                <c:ptCount val="4"/>
                <c:pt idx="0">
                  <c:v>123</c:v>
                </c:pt>
                <c:pt idx="1">
                  <c:v>5.6999999999999993</c:v>
                </c:pt>
                <c:pt idx="2">
                  <c:v>2</c:v>
                </c:pt>
                <c:pt idx="3">
                  <c:v>2.5</c:v>
                </c:pt>
              </c:numCache>
            </c:numRef>
          </c:val>
          <c:extLst>
            <c:ext xmlns:c16="http://schemas.microsoft.com/office/drawing/2014/chart" uri="{C3380CC4-5D6E-409C-BE32-E72D297353CC}">
              <c16:uniqueId val="{00000000-62A1-491A-ADB2-CC983D01EB4D}"/>
            </c:ext>
          </c:extLst>
        </c:ser>
        <c:dLbls>
          <c:showLegendKey val="0"/>
          <c:showVal val="0"/>
          <c:showCatName val="0"/>
          <c:showSerName val="0"/>
          <c:showPercent val="0"/>
          <c:showBubbleSize val="0"/>
        </c:dLbls>
        <c:gapWidth val="150"/>
        <c:axId val="147192832"/>
        <c:axId val="148050688"/>
      </c:barChart>
      <c:catAx>
        <c:axId val="147192832"/>
        <c:scaling>
          <c:orientation val="minMax"/>
        </c:scaling>
        <c:delete val="0"/>
        <c:axPos val="b"/>
        <c:numFmt formatCode="General" sourceLinked="0"/>
        <c:majorTickMark val="out"/>
        <c:minorTickMark val="none"/>
        <c:tickLblPos val="nextTo"/>
        <c:crossAx val="148050688"/>
        <c:crosses val="autoZero"/>
        <c:auto val="1"/>
        <c:lblAlgn val="ctr"/>
        <c:lblOffset val="100"/>
        <c:noMultiLvlLbl val="0"/>
      </c:catAx>
      <c:valAx>
        <c:axId val="148050688"/>
        <c:scaling>
          <c:orientation val="minMax"/>
        </c:scaling>
        <c:delete val="0"/>
        <c:axPos val="l"/>
        <c:majorGridlines/>
        <c:numFmt formatCode="General" sourceLinked="1"/>
        <c:majorTickMark val="out"/>
        <c:minorTickMark val="none"/>
        <c:tickLblPos val="nextTo"/>
        <c:crossAx val="14719283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2000" b="1" dirty="0"/>
              <a:t>Debt to Rates &amp; Charges Income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Debt to Rates &amp; Charges Income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bg2">
                    <a:lumMod val="60000"/>
                    <a:lumOff val="40000"/>
                  </a:schemeClr>
                </a:solidFill>
                <a:prstDash val="sysDot"/>
                <a:round/>
              </a:ln>
              <a:effectLst/>
            </c:spPr>
            <c:trendlineType val="linear"/>
            <c:dispRSqr val="0"/>
            <c:dispEq val="0"/>
          </c:trendline>
          <c:cat>
            <c:strRef>
              <c:f>Sheet1!$A$2:$A$6</c:f>
              <c:strCache>
                <c:ptCount val="5"/>
                <c:pt idx="0">
                  <c:v>2016-17</c:v>
                </c:pt>
                <c:pt idx="1">
                  <c:v>2017-18</c:v>
                </c:pt>
                <c:pt idx="2">
                  <c:v>2018-19</c:v>
                </c:pt>
                <c:pt idx="3">
                  <c:v>2019-20</c:v>
                </c:pt>
                <c:pt idx="4">
                  <c:v>2020-21</c:v>
                </c:pt>
              </c:strCache>
            </c:strRef>
          </c:cat>
          <c:val>
            <c:numRef>
              <c:f>Sheet1!$B$2:$B$6</c:f>
              <c:numCache>
                <c:formatCode>0%</c:formatCode>
                <c:ptCount val="5"/>
                <c:pt idx="0">
                  <c:v>0.71331388444260857</c:v>
                </c:pt>
                <c:pt idx="1">
                  <c:v>0.65020057727117064</c:v>
                </c:pt>
                <c:pt idx="2">
                  <c:v>0.6021313758349659</c:v>
                </c:pt>
                <c:pt idx="3">
                  <c:v>0.54988409669647043</c:v>
                </c:pt>
                <c:pt idx="4">
                  <c:v>0.50394544891914594</c:v>
                </c:pt>
              </c:numCache>
            </c:numRef>
          </c:val>
          <c:smooth val="0"/>
          <c:extLst>
            <c:ext xmlns:c16="http://schemas.microsoft.com/office/drawing/2014/chart" uri="{C3380CC4-5D6E-409C-BE32-E72D297353CC}">
              <c16:uniqueId val="{00000000-9D4E-4F25-A96E-13BC489392EA}"/>
            </c:ext>
          </c:extLst>
        </c:ser>
        <c:dLbls>
          <c:dLblPos val="t"/>
          <c:showLegendKey val="0"/>
          <c:showVal val="1"/>
          <c:showCatName val="0"/>
          <c:showSerName val="0"/>
          <c:showPercent val="0"/>
          <c:showBubbleSize val="0"/>
        </c:dLbls>
        <c:marker val="1"/>
        <c:smooth val="0"/>
        <c:axId val="149175296"/>
        <c:axId val="149177088"/>
      </c:lineChart>
      <c:catAx>
        <c:axId val="1491752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77088"/>
        <c:crosses val="autoZero"/>
        <c:auto val="1"/>
        <c:lblAlgn val="ctr"/>
        <c:lblOffset val="100"/>
        <c:noMultiLvlLbl val="0"/>
      </c:catAx>
      <c:valAx>
        <c:axId val="149177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75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Sheet1!$C$83</c:f>
              <c:strCache>
                <c:ptCount val="1"/>
                <c:pt idx="0">
                  <c:v>Employee costs as % of Adj Total Expenses</c:v>
                </c:pt>
              </c:strCache>
            </c:strRef>
          </c:tx>
          <c:invertIfNegative val="0"/>
          <c:dLbls>
            <c:dLbl>
              <c:idx val="0"/>
              <c:spPr/>
              <c:txPr>
                <a:bodyPr/>
                <a:lstStyle/>
                <a:p>
                  <a:pPr>
                    <a:defRPr b="1"/>
                  </a:pPr>
                  <a:endParaRPr lang="en-US"/>
                </a:p>
              </c:txPr>
              <c:showLegendKey val="0"/>
              <c:showVal val="1"/>
              <c:showCatName val="0"/>
              <c:showSerName val="0"/>
              <c:showPercent val="0"/>
              <c:showBubbleSize val="0"/>
              <c:extLst>
                <c:ext xmlns:c16="http://schemas.microsoft.com/office/drawing/2014/chart" uri="{C3380CC4-5D6E-409C-BE32-E72D297353CC}">
                  <c16:uniqueId val="{00000000-50D6-4081-A876-425D5CE904A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Sheet1!$D$82:$N$82</c:f>
              <c:strCache>
                <c:ptCount val="11"/>
                <c:pt idx="0">
                  <c:v>Cardinia</c:v>
                </c:pt>
                <c:pt idx="1">
                  <c:v>Casey</c:v>
                </c:pt>
                <c:pt idx="2">
                  <c:v>Hume</c:v>
                </c:pt>
                <c:pt idx="3">
                  <c:v>Melton</c:v>
                </c:pt>
                <c:pt idx="4">
                  <c:v>Mornington Peninsula</c:v>
                </c:pt>
                <c:pt idx="5">
                  <c:v>Nillumbik</c:v>
                </c:pt>
                <c:pt idx="6">
                  <c:v>Whittlesea</c:v>
                </c:pt>
                <c:pt idx="7">
                  <c:v>Wyndham</c:v>
                </c:pt>
                <c:pt idx="8">
                  <c:v>Yarra Ranges</c:v>
                </c:pt>
                <c:pt idx="9">
                  <c:v>Bass Coast</c:v>
                </c:pt>
                <c:pt idx="10">
                  <c:v>Baw Baw</c:v>
                </c:pt>
              </c:strCache>
            </c:strRef>
          </c:cat>
          <c:val>
            <c:numRef>
              <c:f>Sheet1!$D$83:$N$83</c:f>
              <c:numCache>
                <c:formatCode>0.00%</c:formatCode>
                <c:ptCount val="11"/>
                <c:pt idx="0">
                  <c:v>0.31631406405896845</c:v>
                </c:pt>
                <c:pt idx="1">
                  <c:v>0.37617882642167566</c:v>
                </c:pt>
                <c:pt idx="2">
                  <c:v>0.44072708113804004</c:v>
                </c:pt>
                <c:pt idx="3">
                  <c:v>0.33185844118803332</c:v>
                </c:pt>
                <c:pt idx="4">
                  <c:v>0.36343920341514124</c:v>
                </c:pt>
                <c:pt idx="5">
                  <c:v>0.41375377390137535</c:v>
                </c:pt>
                <c:pt idx="6">
                  <c:v>0.44943078058825814</c:v>
                </c:pt>
                <c:pt idx="7">
                  <c:v>0.38991223166368516</c:v>
                </c:pt>
                <c:pt idx="8">
                  <c:v>0.37990813817294306</c:v>
                </c:pt>
                <c:pt idx="9">
                  <c:v>0.38093694506299858</c:v>
                </c:pt>
                <c:pt idx="10">
                  <c:v>0.34624407950068614</c:v>
                </c:pt>
              </c:numCache>
            </c:numRef>
          </c:val>
          <c:extLst>
            <c:ext xmlns:c16="http://schemas.microsoft.com/office/drawing/2014/chart" uri="{C3380CC4-5D6E-409C-BE32-E72D297353CC}">
              <c16:uniqueId val="{00000001-C25B-4D01-A6BC-09109100CF89}"/>
            </c:ext>
          </c:extLst>
        </c:ser>
        <c:dLbls>
          <c:showLegendKey val="0"/>
          <c:showVal val="0"/>
          <c:showCatName val="0"/>
          <c:showSerName val="0"/>
          <c:showPercent val="0"/>
          <c:showBubbleSize val="0"/>
        </c:dLbls>
        <c:gapWidth val="150"/>
        <c:axId val="148801792"/>
        <c:axId val="148807680"/>
      </c:barChart>
      <c:catAx>
        <c:axId val="148801792"/>
        <c:scaling>
          <c:orientation val="minMax"/>
        </c:scaling>
        <c:delete val="0"/>
        <c:axPos val="b"/>
        <c:numFmt formatCode="General" sourceLinked="0"/>
        <c:majorTickMark val="out"/>
        <c:minorTickMark val="none"/>
        <c:tickLblPos val="nextTo"/>
        <c:crossAx val="148807680"/>
        <c:crosses val="autoZero"/>
        <c:auto val="1"/>
        <c:lblAlgn val="ctr"/>
        <c:lblOffset val="100"/>
        <c:noMultiLvlLbl val="0"/>
      </c:catAx>
      <c:valAx>
        <c:axId val="148807680"/>
        <c:scaling>
          <c:orientation val="minMax"/>
        </c:scaling>
        <c:delete val="0"/>
        <c:axPos val="l"/>
        <c:majorGridlines/>
        <c:numFmt formatCode="0.00%" sourceLinked="1"/>
        <c:majorTickMark val="out"/>
        <c:minorTickMark val="none"/>
        <c:tickLblPos val="nextTo"/>
        <c:crossAx val="148801792"/>
        <c:crosses val="autoZero"/>
        <c:crossBetween val="between"/>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Arial"/>
                <a:ea typeface="Arial"/>
                <a:cs typeface="Arial"/>
              </a:defRPr>
            </a:pPr>
            <a:r>
              <a:rPr lang="en-AU" sz="1400"/>
              <a:t>Rates per Assessment</a:t>
            </a:r>
          </a:p>
          <a:p>
            <a:pPr>
              <a:defRPr sz="1400" b="1" i="0" u="none" strike="noStrike" baseline="0">
                <a:solidFill>
                  <a:srgbClr val="000000"/>
                </a:solidFill>
                <a:latin typeface="Arial"/>
                <a:ea typeface="Arial"/>
                <a:cs typeface="Arial"/>
              </a:defRPr>
            </a:pPr>
            <a:r>
              <a:rPr lang="en-AU" sz="1400"/>
              <a:t>- </a:t>
            </a:r>
            <a:r>
              <a:rPr lang="en-AU" sz="1200"/>
              <a:t>Neighbouring Councils</a:t>
            </a:r>
            <a:endParaRPr lang="en-AU" sz="1400"/>
          </a:p>
          <a:p>
            <a:pPr>
              <a:defRPr sz="1400" b="1" i="0" u="none" strike="noStrike" baseline="0">
                <a:solidFill>
                  <a:srgbClr val="000000"/>
                </a:solidFill>
                <a:latin typeface="Arial"/>
                <a:ea typeface="Arial"/>
                <a:cs typeface="Arial"/>
              </a:defRPr>
            </a:pPr>
            <a:endParaRPr lang="en-AU" sz="1400"/>
          </a:p>
        </c:rich>
      </c:tx>
      <c:layout>
        <c:manualLayout>
          <c:xMode val="edge"/>
          <c:yMode val="edge"/>
          <c:x val="0.27724693315165888"/>
          <c:y val="2.5959255093113406E-2"/>
        </c:manualLayout>
      </c:layout>
      <c:overlay val="0"/>
      <c:spPr>
        <a:noFill/>
        <a:ln w="25400">
          <a:noFill/>
        </a:ln>
      </c:spPr>
    </c:title>
    <c:autoTitleDeleted val="0"/>
    <c:plotArea>
      <c:layout>
        <c:manualLayout>
          <c:layoutTarget val="inner"/>
          <c:xMode val="edge"/>
          <c:yMode val="edge"/>
          <c:x val="0.13193128952117675"/>
          <c:y val="0.14585087091386287"/>
          <c:w val="0.83174073828567674"/>
          <c:h val="0.63969161818219367"/>
        </c:manualLayout>
      </c:layout>
      <c:barChart>
        <c:barDir val="col"/>
        <c:grouping val="clustered"/>
        <c:varyColors val="0"/>
        <c:ser>
          <c:idx val="0"/>
          <c:order val="0"/>
          <c:tx>
            <c:v>Council</c:v>
          </c:tx>
          <c:spPr>
            <a:solidFill>
              <a:srgbClr val="8080FF"/>
            </a:solidFill>
            <a:ln w="12700">
              <a:solidFill>
                <a:srgbClr val="000000"/>
              </a:solidFill>
              <a:prstDash val="solid"/>
            </a:ln>
          </c:spPr>
          <c:invertIfNegative val="0"/>
          <c:dPt>
            <c:idx val="2"/>
            <c:invertIfNegative val="0"/>
            <c:bubble3D val="0"/>
            <c:spPr>
              <a:solidFill>
                <a:schemeClr val="accent3">
                  <a:lumMod val="60000"/>
                  <a:lumOff val="40000"/>
                </a:schemeClr>
              </a:solidFill>
              <a:ln w="12700">
                <a:solidFill>
                  <a:srgbClr val="000000"/>
                </a:solidFill>
                <a:prstDash val="solid"/>
              </a:ln>
            </c:spPr>
            <c:extLst>
              <c:ext xmlns:c16="http://schemas.microsoft.com/office/drawing/2014/chart" uri="{C3380CC4-5D6E-409C-BE32-E72D297353CC}">
                <c16:uniqueId val="{00000001-2C75-438B-8681-8F7BB9CD05D3}"/>
              </c:ext>
            </c:extLst>
          </c:dPt>
          <c:dPt>
            <c:idx val="3"/>
            <c:invertIfNegative val="0"/>
            <c:bubble3D val="0"/>
            <c:extLst>
              <c:ext xmlns:c16="http://schemas.microsoft.com/office/drawing/2014/chart" uri="{C3380CC4-5D6E-409C-BE32-E72D297353CC}">
                <c16:uniqueId val="{00000002-2C75-438B-8681-8F7BB9CD05D3}"/>
              </c:ext>
            </c:extLst>
          </c:dPt>
          <c:dPt>
            <c:idx val="4"/>
            <c:invertIfNegative val="0"/>
            <c:bubble3D val="0"/>
            <c:extLst>
              <c:ext xmlns:c16="http://schemas.microsoft.com/office/drawing/2014/chart" uri="{C3380CC4-5D6E-409C-BE32-E72D297353CC}">
                <c16:uniqueId val="{00000003-2C75-438B-8681-8F7BB9CD05D3}"/>
              </c:ext>
            </c:extLst>
          </c:dPt>
          <c:cat>
            <c:strRef>
              <c:f>'Rates per capita + assessment'!$B$72:$B$77</c:f>
              <c:strCache>
                <c:ptCount val="6"/>
                <c:pt idx="0">
                  <c:v>Bass Coast</c:v>
                </c:pt>
                <c:pt idx="1">
                  <c:v>Casey</c:v>
                </c:pt>
                <c:pt idx="2">
                  <c:v>Cardinia</c:v>
                </c:pt>
                <c:pt idx="3">
                  <c:v>Yarra Ranges</c:v>
                </c:pt>
                <c:pt idx="4">
                  <c:v>Baw Baw</c:v>
                </c:pt>
                <c:pt idx="5">
                  <c:v>South Gippsland</c:v>
                </c:pt>
              </c:strCache>
            </c:strRef>
          </c:cat>
          <c:val>
            <c:numRef>
              <c:f>'Rates per capita + assessment'!$C$72:$C$77</c:f>
              <c:numCache>
                <c:formatCode>"$"#,##0.00</c:formatCode>
                <c:ptCount val="6"/>
                <c:pt idx="0">
                  <c:v>1684</c:v>
                </c:pt>
                <c:pt idx="1">
                  <c:v>1816</c:v>
                </c:pt>
                <c:pt idx="2">
                  <c:v>1908</c:v>
                </c:pt>
                <c:pt idx="3">
                  <c:v>1947</c:v>
                </c:pt>
                <c:pt idx="4">
                  <c:v>1987</c:v>
                </c:pt>
                <c:pt idx="5">
                  <c:v>1990</c:v>
                </c:pt>
              </c:numCache>
            </c:numRef>
          </c:val>
          <c:extLst>
            <c:ext xmlns:c16="http://schemas.microsoft.com/office/drawing/2014/chart" uri="{C3380CC4-5D6E-409C-BE32-E72D297353CC}">
              <c16:uniqueId val="{00000004-2C75-438B-8681-8F7BB9CD05D3}"/>
            </c:ext>
          </c:extLst>
        </c:ser>
        <c:dLbls>
          <c:showLegendKey val="0"/>
          <c:showVal val="0"/>
          <c:showCatName val="0"/>
          <c:showSerName val="0"/>
          <c:showPercent val="0"/>
          <c:showBubbleSize val="0"/>
        </c:dLbls>
        <c:gapWidth val="100"/>
        <c:axId val="148243584"/>
        <c:axId val="148245504"/>
      </c:barChart>
      <c:lineChart>
        <c:grouping val="standard"/>
        <c:varyColors val="0"/>
        <c:ser>
          <c:idx val="1"/>
          <c:order val="1"/>
          <c:tx>
            <c:v>Average</c:v>
          </c:tx>
          <c:spPr>
            <a:ln w="25400">
              <a:solidFill>
                <a:srgbClr val="FF8080"/>
              </a:solidFill>
            </a:ln>
          </c:spPr>
          <c:marker>
            <c:symbol val="triangle"/>
            <c:size val="5"/>
          </c:marker>
          <c:val>
            <c:numRef>
              <c:f>'Rates per capita + assessment'!$T$72:$T$77</c:f>
              <c:numCache>
                <c:formatCode>"$"#,##0.00</c:formatCode>
                <c:ptCount val="6"/>
                <c:pt idx="0">
                  <c:v>1888.6666666666667</c:v>
                </c:pt>
                <c:pt idx="1">
                  <c:v>1888.6666666666667</c:v>
                </c:pt>
                <c:pt idx="2">
                  <c:v>1888.6666666666667</c:v>
                </c:pt>
                <c:pt idx="3">
                  <c:v>1888.6666666666667</c:v>
                </c:pt>
                <c:pt idx="4">
                  <c:v>1888.6666666666667</c:v>
                </c:pt>
                <c:pt idx="5">
                  <c:v>1888.6666666666667</c:v>
                </c:pt>
              </c:numCache>
            </c:numRef>
          </c:val>
          <c:smooth val="0"/>
          <c:extLst>
            <c:ext xmlns:c16="http://schemas.microsoft.com/office/drawing/2014/chart" uri="{C3380CC4-5D6E-409C-BE32-E72D297353CC}">
              <c16:uniqueId val="{00000005-2C75-438B-8681-8F7BB9CD05D3}"/>
            </c:ext>
          </c:extLst>
        </c:ser>
        <c:ser>
          <c:idx val="2"/>
          <c:order val="2"/>
          <c:tx>
            <c:v>Median</c:v>
          </c:tx>
          <c:spPr>
            <a:ln w="25400">
              <a:solidFill>
                <a:srgbClr val="002060"/>
              </a:solidFill>
            </a:ln>
          </c:spPr>
          <c:marker>
            <c:symbol val="diamond"/>
            <c:size val="5"/>
            <c:spPr>
              <a:solidFill>
                <a:srgbClr val="002060"/>
              </a:solidFill>
            </c:spPr>
          </c:marker>
          <c:val>
            <c:numRef>
              <c:f>'Rates per capita + assessment'!$U$72:$U$77</c:f>
              <c:numCache>
                <c:formatCode>"$"#,##0.00</c:formatCode>
                <c:ptCount val="6"/>
                <c:pt idx="0">
                  <c:v>1927.5</c:v>
                </c:pt>
                <c:pt idx="1">
                  <c:v>1927.5</c:v>
                </c:pt>
                <c:pt idx="2">
                  <c:v>1927.5</c:v>
                </c:pt>
                <c:pt idx="3">
                  <c:v>1927.5</c:v>
                </c:pt>
                <c:pt idx="4">
                  <c:v>1927.5</c:v>
                </c:pt>
                <c:pt idx="5">
                  <c:v>1927.5</c:v>
                </c:pt>
              </c:numCache>
            </c:numRef>
          </c:val>
          <c:smooth val="0"/>
          <c:extLst>
            <c:ext xmlns:c16="http://schemas.microsoft.com/office/drawing/2014/chart" uri="{C3380CC4-5D6E-409C-BE32-E72D297353CC}">
              <c16:uniqueId val="{00000006-2C75-438B-8681-8F7BB9CD05D3}"/>
            </c:ext>
          </c:extLst>
        </c:ser>
        <c:dLbls>
          <c:showLegendKey val="0"/>
          <c:showVal val="0"/>
          <c:showCatName val="0"/>
          <c:showSerName val="0"/>
          <c:showPercent val="0"/>
          <c:showBubbleSize val="0"/>
        </c:dLbls>
        <c:marker val="1"/>
        <c:smooth val="0"/>
        <c:axId val="148243584"/>
        <c:axId val="148245504"/>
      </c:lineChart>
      <c:catAx>
        <c:axId val="148243584"/>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800" b="0" i="0" u="none" strike="noStrike" baseline="0">
                <a:solidFill>
                  <a:srgbClr val="000000"/>
                </a:solidFill>
                <a:latin typeface="Arial"/>
                <a:ea typeface="Arial"/>
                <a:cs typeface="Arial"/>
              </a:defRPr>
            </a:pPr>
            <a:endParaRPr lang="en-US"/>
          </a:p>
        </c:txPr>
        <c:crossAx val="148245504"/>
        <c:crosses val="autoZero"/>
        <c:auto val="1"/>
        <c:lblAlgn val="ctr"/>
        <c:lblOffset val="100"/>
        <c:tickLblSkip val="1"/>
        <c:tickMarkSkip val="1"/>
        <c:noMultiLvlLbl val="0"/>
      </c:catAx>
      <c:valAx>
        <c:axId val="148245504"/>
        <c:scaling>
          <c:orientation val="minMax"/>
          <c:max val="2500"/>
        </c:scaling>
        <c:delete val="0"/>
        <c:axPos val="l"/>
        <c:numFmt formatCode="\$#,##0" sourceLinked="0"/>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Arial"/>
                <a:ea typeface="Arial"/>
                <a:cs typeface="Arial"/>
              </a:defRPr>
            </a:pPr>
            <a:endParaRPr lang="en-US"/>
          </a:p>
        </c:txPr>
        <c:crossAx val="148243584"/>
        <c:crosses val="autoZero"/>
        <c:crossBetween val="between"/>
      </c:valAx>
      <c:spPr>
        <a:solidFill>
          <a:srgbClr val="C0C0C0"/>
        </a:solidFill>
        <a:ln w="12700">
          <a:solidFill>
            <a:srgbClr val="808080"/>
          </a:solidFill>
          <a:prstDash val="solid"/>
        </a:ln>
      </c:spPr>
    </c:plotArea>
    <c:legend>
      <c:legendPos val="r"/>
      <c:layout>
        <c:manualLayout>
          <c:xMode val="edge"/>
          <c:yMode val="edge"/>
          <c:x val="0.79077177959959233"/>
          <c:y val="4.7383894245595411E-3"/>
          <c:w val="0.11970268724985712"/>
          <c:h val="0.13193725457947031"/>
        </c:manualLayout>
      </c:layout>
      <c:overlay val="0"/>
      <c:spPr>
        <a:ln>
          <a:solidFill>
            <a:schemeClr val="tx1"/>
          </a:solidFill>
        </a:ln>
      </c:spPr>
      <c:txPr>
        <a:bodyPr/>
        <a:lstStyle/>
        <a:p>
          <a:pPr>
            <a:defRPr sz="700"/>
          </a:pPr>
          <a:endParaRPr lang="en-US"/>
        </a:p>
      </c:txPr>
    </c:legend>
    <c:plotVisOnly val="1"/>
    <c:dispBlanksAs val="gap"/>
    <c:showDLblsOverMax val="0"/>
  </c:chart>
  <c:spPr>
    <a:solidFill>
      <a:srgbClr val="FFFFFF"/>
    </a:solidFill>
    <a:ln w="3175">
      <a:solidFill>
        <a:srgbClr val="000000"/>
      </a:solidFill>
      <a:prstDash val="solid"/>
    </a:ln>
    <a:effectLst>
      <a:outerShdw dist="35921" dir="2700000" algn="br">
        <a:srgbClr val="000000"/>
      </a:outerShdw>
    </a:effectLst>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 (2)'!$B$55</c:f>
              <c:strCache>
                <c:ptCount val="1"/>
                <c:pt idx="0">
                  <c:v>Council Funded Works as per Original SRP</c:v>
                </c:pt>
              </c:strCache>
            </c:strRef>
          </c:tx>
          <c:invertIfNegative val="0"/>
          <c:dLbls>
            <c:dLbl>
              <c:idx val="1"/>
              <c:layout>
                <c:manualLayout>
                  <c:x val="0"/>
                  <c:y val="-1.0394108586515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D7-4F79-BF1E-93F400B8A699}"/>
                </c:ext>
              </c:extLst>
            </c:dLbl>
            <c:dLbl>
              <c:idx val="2"/>
              <c:layout>
                <c:manualLayout>
                  <c:x val="-7.7090043546205068E-3"/>
                  <c:y val="-2.4252920035203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D7-4F79-BF1E-93F400B8A699}"/>
                </c:ext>
              </c:extLst>
            </c:dLbl>
            <c:dLbl>
              <c:idx val="4"/>
              <c:layout>
                <c:manualLayout>
                  <c:x val="0"/>
                  <c:y val="-1.3417189003821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D7-4F79-BF1E-93F400B8A699}"/>
                </c:ext>
              </c:extLst>
            </c:dLbl>
            <c:dLbl>
              <c:idx val="5"/>
              <c:layout>
                <c:manualLayout>
                  <c:x val="1.0203640125711004E-2"/>
                  <c:y val="-1.0394108586515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D7-4F79-BF1E-93F400B8A699}"/>
                </c:ext>
              </c:extLst>
            </c:dLbl>
            <c:dLbl>
              <c:idx val="6"/>
              <c:layout>
                <c:manualLayout>
                  <c:x val="1.6877639934489506E-2"/>
                  <c:y val="-3.3542972509553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D7-4F79-BF1E-93F400B8A69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(2)'!$C$54:$I$54</c:f>
              <c:strCache>
                <c:ptCount val="7"/>
                <c:pt idx="0">
                  <c:v>B2015/16</c:v>
                </c:pt>
                <c:pt idx="1">
                  <c:v>B2016/17</c:v>
                </c:pt>
                <c:pt idx="2">
                  <c:v>2017/18</c:v>
                </c:pt>
                <c:pt idx="3">
                  <c:v>2018/19</c:v>
                </c:pt>
                <c:pt idx="4">
                  <c:v>2019/20</c:v>
                </c:pt>
                <c:pt idx="5">
                  <c:v>2020/21</c:v>
                </c:pt>
                <c:pt idx="6">
                  <c:v>2021/22</c:v>
                </c:pt>
              </c:strCache>
            </c:strRef>
          </c:cat>
          <c:val>
            <c:numRef>
              <c:f>'Sheet1 (2)'!$C$55:$I$55</c:f>
              <c:numCache>
                <c:formatCode>_-* #,##0_-;\-* #,##0_-;_-* "-"??_-;_-@_-</c:formatCode>
                <c:ptCount val="7"/>
                <c:pt idx="0">
                  <c:v>15789</c:v>
                </c:pt>
                <c:pt idx="1">
                  <c:v>18954</c:v>
                </c:pt>
                <c:pt idx="2">
                  <c:v>18494</c:v>
                </c:pt>
                <c:pt idx="3">
                  <c:v>20945</c:v>
                </c:pt>
                <c:pt idx="4">
                  <c:v>20315</c:v>
                </c:pt>
                <c:pt idx="5">
                  <c:v>23775</c:v>
                </c:pt>
              </c:numCache>
            </c:numRef>
          </c:val>
          <c:extLst>
            <c:ext xmlns:c16="http://schemas.microsoft.com/office/drawing/2014/chart" uri="{C3380CC4-5D6E-409C-BE32-E72D297353CC}">
              <c16:uniqueId val="{00000005-6CD7-4F79-BF1E-93F400B8A699}"/>
            </c:ext>
          </c:extLst>
        </c:ser>
        <c:ser>
          <c:idx val="1"/>
          <c:order val="1"/>
          <c:tx>
            <c:strRef>
              <c:f>'Sheet1 (2)'!$B$56</c:f>
              <c:strCache>
                <c:ptCount val="1"/>
                <c:pt idx="0">
                  <c:v>Council Funded Works as per Draft SRP</c:v>
                </c:pt>
              </c:strCache>
            </c:strRef>
          </c:tx>
          <c:invertIfNegative val="0"/>
          <c:dLbls>
            <c:dLbl>
              <c:idx val="3"/>
              <c:layout>
                <c:manualLayout>
                  <c:x val="0"/>
                  <c:y val="-2.0788217173031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D7-4F79-BF1E-93F400B8A699}"/>
                </c:ext>
              </c:extLst>
            </c:dLbl>
            <c:dLbl>
              <c:idx val="4"/>
              <c:layout>
                <c:manualLayout>
                  <c:x val="8.1571189139100904E-17"/>
                  <c:y val="1.0394108586515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D7-4F79-BF1E-93F400B8A69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(2)'!$C$54:$I$54</c:f>
              <c:strCache>
                <c:ptCount val="7"/>
                <c:pt idx="0">
                  <c:v>B2015/16</c:v>
                </c:pt>
                <c:pt idx="1">
                  <c:v>B2016/17</c:v>
                </c:pt>
                <c:pt idx="2">
                  <c:v>2017/18</c:v>
                </c:pt>
                <c:pt idx="3">
                  <c:v>2018/19</c:v>
                </c:pt>
                <c:pt idx="4">
                  <c:v>2019/20</c:v>
                </c:pt>
                <c:pt idx="5">
                  <c:v>2020/21</c:v>
                </c:pt>
                <c:pt idx="6">
                  <c:v>2021/22</c:v>
                </c:pt>
              </c:strCache>
            </c:strRef>
          </c:cat>
          <c:val>
            <c:numRef>
              <c:f>'Sheet1 (2)'!$C$56:$I$56</c:f>
              <c:numCache>
                <c:formatCode>General</c:formatCode>
                <c:ptCount val="7"/>
                <c:pt idx="2" formatCode="_-* #,##0_-;\-* #,##0_-;_-* &quot;-&quot;??_-;_-@_-">
                  <c:v>31205</c:v>
                </c:pt>
                <c:pt idx="3" formatCode="_-* #,##0_-;\-* #,##0_-;_-* &quot;-&quot;??_-;_-@_-">
                  <c:v>21375</c:v>
                </c:pt>
                <c:pt idx="4" formatCode="_-* #,##0_-;\-* #,##0_-;_-* &quot;-&quot;??_-;_-@_-">
                  <c:v>18125</c:v>
                </c:pt>
                <c:pt idx="5" formatCode="_-* #,##0_-;\-* #,##0_-;_-* &quot;-&quot;??_-;_-@_-">
                  <c:v>21473</c:v>
                </c:pt>
                <c:pt idx="6" formatCode="_-* #,##0_-;\-* #,##0_-;_-* &quot;-&quot;??_-;_-@_-">
                  <c:v>24018.927</c:v>
                </c:pt>
              </c:numCache>
            </c:numRef>
          </c:val>
          <c:extLst>
            <c:ext xmlns:c16="http://schemas.microsoft.com/office/drawing/2014/chart" uri="{C3380CC4-5D6E-409C-BE32-E72D297353CC}">
              <c16:uniqueId val="{00000008-6CD7-4F79-BF1E-93F400B8A699}"/>
            </c:ext>
          </c:extLst>
        </c:ser>
        <c:dLbls>
          <c:showLegendKey val="0"/>
          <c:showVal val="0"/>
          <c:showCatName val="0"/>
          <c:showSerName val="0"/>
          <c:showPercent val="0"/>
          <c:showBubbleSize val="0"/>
        </c:dLbls>
        <c:gapWidth val="150"/>
        <c:axId val="149270528"/>
        <c:axId val="149272064"/>
      </c:barChart>
      <c:catAx>
        <c:axId val="149270528"/>
        <c:scaling>
          <c:orientation val="minMax"/>
        </c:scaling>
        <c:delete val="0"/>
        <c:axPos val="b"/>
        <c:numFmt formatCode="General" sourceLinked="0"/>
        <c:majorTickMark val="out"/>
        <c:minorTickMark val="none"/>
        <c:tickLblPos val="nextTo"/>
        <c:crossAx val="149272064"/>
        <c:crosses val="autoZero"/>
        <c:auto val="1"/>
        <c:lblAlgn val="ctr"/>
        <c:lblOffset val="100"/>
        <c:noMultiLvlLbl val="0"/>
      </c:catAx>
      <c:valAx>
        <c:axId val="149272064"/>
        <c:scaling>
          <c:orientation val="minMax"/>
        </c:scaling>
        <c:delete val="0"/>
        <c:axPos val="l"/>
        <c:majorGridlines/>
        <c:numFmt formatCode="_-* #,##0_-;\-* #,##0_-;_-* &quot;-&quot;??_-;_-@_-" sourceLinked="1"/>
        <c:majorTickMark val="out"/>
        <c:minorTickMark val="none"/>
        <c:tickLblPos val="nextTo"/>
        <c:crossAx val="149270528"/>
        <c:crosses val="autoZero"/>
        <c:crossBetween val="between"/>
      </c:valAx>
    </c:plotArea>
    <c:legend>
      <c:legendPos val="b"/>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cdr:x>
      <cdr:y>1</cdr:y>
    </cdr:to>
    <cdr:sp macro="" textlink="">
      <cdr:nvSpPr>
        <cdr:cNvPr id="2" name="TextBox 7"/>
        <cdr:cNvSpPr txBox="1"/>
      </cdr:nvSpPr>
      <cdr:spPr>
        <a:xfrm xmlns:a="http://schemas.openxmlformats.org/drawingml/2006/main" flipV="1">
          <a:off x="0" y="0"/>
          <a:ext cx="0" cy="138807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AU" sz="1400" dirty="0" smtClean="0"/>
            <a:t>Lowest Employee Cost Base</a:t>
          </a:r>
        </a:p>
        <a:p xmlns:a="http://schemas.openxmlformats.org/drawingml/2006/main">
          <a:pPr marL="342900" indent="-342900">
            <a:buAutoNum type="arabicPeriod"/>
          </a:pPr>
          <a:r>
            <a:rPr lang="en-AU" sz="1400" dirty="0" smtClean="0"/>
            <a:t>Cardinia	31.63%</a:t>
          </a:r>
        </a:p>
        <a:p xmlns:a="http://schemas.openxmlformats.org/drawingml/2006/main">
          <a:pPr marL="342900" indent="-342900">
            <a:buAutoNum type="arabicPeriod"/>
          </a:pPr>
          <a:r>
            <a:rPr lang="en-AU" sz="1400" dirty="0" smtClean="0"/>
            <a:t>Melton		33.19%</a:t>
          </a:r>
        </a:p>
        <a:p xmlns:a="http://schemas.openxmlformats.org/drawingml/2006/main">
          <a:pPr marL="342900" indent="-342900">
            <a:buAutoNum type="arabicPeriod"/>
          </a:pPr>
          <a:r>
            <a:rPr lang="en-AU" sz="1400" dirty="0" smtClean="0"/>
            <a:t>Baw </a:t>
          </a:r>
          <a:r>
            <a:rPr lang="en-AU" sz="1400" dirty="0" err="1" smtClean="0"/>
            <a:t>Baw</a:t>
          </a:r>
          <a:r>
            <a:rPr lang="en-AU" sz="1400" dirty="0" smtClean="0"/>
            <a:t>	34.62%</a:t>
          </a:r>
          <a:endParaRPr lang="en-AU" sz="1400" dirty="0"/>
        </a:p>
      </cdr:txBody>
    </cdr:sp>
  </cdr:relSizeAnchor>
  <cdr:relSizeAnchor xmlns:cdr="http://schemas.openxmlformats.org/drawingml/2006/chartDrawing">
    <cdr:from>
      <cdr:x>0.06164</cdr:x>
      <cdr:y>0.22642</cdr:y>
    </cdr:from>
    <cdr:to>
      <cdr:x>0.16664</cdr:x>
      <cdr:y>1</cdr:y>
    </cdr:to>
    <cdr:sp macro="" textlink="">
      <cdr:nvSpPr>
        <cdr:cNvPr id="5" name="Oval 4"/>
        <cdr:cNvSpPr/>
      </cdr:nvSpPr>
      <cdr:spPr>
        <a:xfrm xmlns:a="http://schemas.openxmlformats.org/drawingml/2006/main">
          <a:off x="507300" y="864096"/>
          <a:ext cx="864096" cy="2952328"/>
        </a:xfrm>
        <a:prstGeom xmlns:a="http://schemas.openxmlformats.org/drawingml/2006/main" prst="ellipse">
          <a:avLst/>
        </a:prstGeom>
        <a:noFill xmlns:a="http://schemas.openxmlformats.org/drawingml/2006/main"/>
        <a:ln xmlns:a="http://schemas.openxmlformats.org/drawingml/2006/main" w="3175">
          <a:solidFill>
            <a:schemeClr val="tx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0.09712</cdr:x>
      <cdr:y>0.98706</cdr:y>
    </cdr:from>
    <cdr:to>
      <cdr:x>0.12366</cdr:x>
      <cdr:y>0.98696</cdr:y>
    </cdr:to>
    <cdr:sp macro="" textlink="">
      <cdr:nvSpPr>
        <cdr:cNvPr id="109569" name="Text Box 2049"/>
        <cdr:cNvSpPr txBox="1">
          <a:spLocks xmlns:a="http://schemas.openxmlformats.org/drawingml/2006/main" noChangeArrowheads="1"/>
        </cdr:cNvSpPr>
      </cdr:nvSpPr>
      <cdr:spPr bwMode="auto">
        <a:xfrm xmlns:a="http://schemas.openxmlformats.org/drawingml/2006/main">
          <a:off x="2204653" y="3788534"/>
          <a:ext cx="123077" cy="16167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1">
            <a:defRPr sz="1000"/>
          </a:pPr>
          <a:r>
            <a:rPr lang="en-US" sz="1050" b="0" i="0" strike="noStrike">
              <a:solidFill>
                <a:srgbClr val="000000"/>
              </a:solidFill>
              <a:latin typeface="Arial"/>
              <a:cs typeface="Arial"/>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2264D5C1-F7E6-467C-85E7-0E2A11591464}" type="datetimeFigureOut">
              <a:rPr lang="en-AU" smtClean="0"/>
              <a:t>27/04/2017</a:t>
            </a:fld>
            <a:endParaRPr lang="en-AU"/>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08ED005E-D7A6-48B6-A86B-A38212DC14A8}" type="slidenum">
              <a:rPr lang="en-AU" smtClean="0"/>
              <a:t>‹#›</a:t>
            </a:fld>
            <a:endParaRPr lang="en-AU"/>
          </a:p>
        </p:txBody>
      </p:sp>
    </p:spTree>
    <p:extLst>
      <p:ext uri="{BB962C8B-B14F-4D97-AF65-F5344CB8AC3E}">
        <p14:creationId xmlns:p14="http://schemas.microsoft.com/office/powerpoint/2010/main" val="690757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B32C76CD-DDA5-4D16-BBAB-7977DA3E4097}" type="datetimeFigureOut">
              <a:rPr lang="en-AU" smtClean="0"/>
              <a:t>27/04/2017</a:t>
            </a:fld>
            <a:endParaRPr lang="en-AU"/>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10DAD7EC-C4E9-406A-94FA-E1D3777CA333}" type="slidenum">
              <a:rPr lang="en-AU" smtClean="0"/>
              <a:t>‹#›</a:t>
            </a:fld>
            <a:endParaRPr lang="en-AU"/>
          </a:p>
        </p:txBody>
      </p:sp>
    </p:spTree>
    <p:extLst>
      <p:ext uri="{BB962C8B-B14F-4D97-AF65-F5344CB8AC3E}">
        <p14:creationId xmlns:p14="http://schemas.microsoft.com/office/powerpoint/2010/main" val="913752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a:t>
            </a:fld>
            <a:endParaRPr lang="en-AU"/>
          </a:p>
        </p:txBody>
      </p:sp>
    </p:spTree>
    <p:extLst>
      <p:ext uri="{BB962C8B-B14F-4D97-AF65-F5344CB8AC3E}">
        <p14:creationId xmlns:p14="http://schemas.microsoft.com/office/powerpoint/2010/main" val="943720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say  3%</a:t>
            </a:r>
            <a:r>
              <a:rPr lang="en-AU" baseline="0" dirty="0" smtClean="0"/>
              <a:t> in budget – external influences but don't know source</a:t>
            </a:r>
          </a:p>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10</a:t>
            </a:fld>
            <a:endParaRPr lang="en-AU"/>
          </a:p>
        </p:txBody>
      </p:sp>
    </p:spTree>
    <p:extLst>
      <p:ext uri="{BB962C8B-B14F-4D97-AF65-F5344CB8AC3E}">
        <p14:creationId xmlns:p14="http://schemas.microsoft.com/office/powerpoint/2010/main" val="81311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11</a:t>
            </a:fld>
            <a:endParaRPr lang="en-AU"/>
          </a:p>
        </p:txBody>
      </p:sp>
    </p:spTree>
    <p:extLst>
      <p:ext uri="{BB962C8B-B14F-4D97-AF65-F5344CB8AC3E}">
        <p14:creationId xmlns:p14="http://schemas.microsoft.com/office/powerpoint/2010/main" val="370781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12</a:t>
            </a:fld>
            <a:endParaRPr lang="en-AU"/>
          </a:p>
        </p:txBody>
      </p:sp>
    </p:spTree>
    <p:extLst>
      <p:ext uri="{BB962C8B-B14F-4D97-AF65-F5344CB8AC3E}">
        <p14:creationId xmlns:p14="http://schemas.microsoft.com/office/powerpoint/2010/main" val="235176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13</a:t>
            </a:fld>
            <a:endParaRPr lang="en-AU"/>
          </a:p>
        </p:txBody>
      </p:sp>
    </p:spTree>
    <p:extLst>
      <p:ext uri="{BB962C8B-B14F-4D97-AF65-F5344CB8AC3E}">
        <p14:creationId xmlns:p14="http://schemas.microsoft.com/office/powerpoint/2010/main" val="3114408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14</a:t>
            </a:fld>
            <a:endParaRPr lang="en-AU"/>
          </a:p>
        </p:txBody>
      </p:sp>
    </p:spTree>
    <p:extLst>
      <p:ext uri="{BB962C8B-B14F-4D97-AF65-F5344CB8AC3E}">
        <p14:creationId xmlns:p14="http://schemas.microsoft.com/office/powerpoint/2010/main" val="1820891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15</a:t>
            </a:fld>
            <a:endParaRPr lang="en-AU"/>
          </a:p>
        </p:txBody>
      </p:sp>
    </p:spTree>
    <p:extLst>
      <p:ext uri="{BB962C8B-B14F-4D97-AF65-F5344CB8AC3E}">
        <p14:creationId xmlns:p14="http://schemas.microsoft.com/office/powerpoint/2010/main" val="422377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16</a:t>
            </a:fld>
            <a:endParaRPr lang="en-AU"/>
          </a:p>
        </p:txBody>
      </p:sp>
    </p:spTree>
    <p:extLst>
      <p:ext uri="{BB962C8B-B14F-4D97-AF65-F5344CB8AC3E}">
        <p14:creationId xmlns:p14="http://schemas.microsoft.com/office/powerpoint/2010/main" val="4116692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17</a:t>
            </a:fld>
            <a:endParaRPr lang="en-AU"/>
          </a:p>
        </p:txBody>
      </p:sp>
    </p:spTree>
    <p:extLst>
      <p:ext uri="{BB962C8B-B14F-4D97-AF65-F5344CB8AC3E}">
        <p14:creationId xmlns:p14="http://schemas.microsoft.com/office/powerpoint/2010/main" val="2678486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18</a:t>
            </a:fld>
            <a:endParaRPr lang="en-AU"/>
          </a:p>
        </p:txBody>
      </p:sp>
    </p:spTree>
    <p:extLst>
      <p:ext uri="{BB962C8B-B14F-4D97-AF65-F5344CB8AC3E}">
        <p14:creationId xmlns:p14="http://schemas.microsoft.com/office/powerpoint/2010/main" val="1165740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19</a:t>
            </a:fld>
            <a:endParaRPr lang="en-AU"/>
          </a:p>
        </p:txBody>
      </p:sp>
    </p:spTree>
    <p:extLst>
      <p:ext uri="{BB962C8B-B14F-4D97-AF65-F5344CB8AC3E}">
        <p14:creationId xmlns:p14="http://schemas.microsoft.com/office/powerpoint/2010/main" val="352380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2</a:t>
            </a:fld>
            <a:endParaRPr lang="en-AU"/>
          </a:p>
        </p:txBody>
      </p:sp>
    </p:spTree>
    <p:extLst>
      <p:ext uri="{BB962C8B-B14F-4D97-AF65-F5344CB8AC3E}">
        <p14:creationId xmlns:p14="http://schemas.microsoft.com/office/powerpoint/2010/main" val="2376739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20</a:t>
            </a:fld>
            <a:endParaRPr lang="en-AU"/>
          </a:p>
        </p:txBody>
      </p:sp>
    </p:spTree>
    <p:extLst>
      <p:ext uri="{BB962C8B-B14F-4D97-AF65-F5344CB8AC3E}">
        <p14:creationId xmlns:p14="http://schemas.microsoft.com/office/powerpoint/2010/main" val="123071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21</a:t>
            </a:fld>
            <a:endParaRPr lang="en-AU"/>
          </a:p>
        </p:txBody>
      </p:sp>
    </p:spTree>
    <p:extLst>
      <p:ext uri="{BB962C8B-B14F-4D97-AF65-F5344CB8AC3E}">
        <p14:creationId xmlns:p14="http://schemas.microsoft.com/office/powerpoint/2010/main" val="991019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22</a:t>
            </a:fld>
            <a:endParaRPr lang="en-AU"/>
          </a:p>
        </p:txBody>
      </p:sp>
    </p:spTree>
    <p:extLst>
      <p:ext uri="{BB962C8B-B14F-4D97-AF65-F5344CB8AC3E}">
        <p14:creationId xmlns:p14="http://schemas.microsoft.com/office/powerpoint/2010/main" val="4038993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23</a:t>
            </a:fld>
            <a:endParaRPr lang="en-AU"/>
          </a:p>
        </p:txBody>
      </p:sp>
    </p:spTree>
    <p:extLst>
      <p:ext uri="{BB962C8B-B14F-4D97-AF65-F5344CB8AC3E}">
        <p14:creationId xmlns:p14="http://schemas.microsoft.com/office/powerpoint/2010/main" val="741775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24</a:t>
            </a:fld>
            <a:endParaRPr lang="en-AU"/>
          </a:p>
        </p:txBody>
      </p:sp>
    </p:spTree>
    <p:extLst>
      <p:ext uri="{BB962C8B-B14F-4D97-AF65-F5344CB8AC3E}">
        <p14:creationId xmlns:p14="http://schemas.microsoft.com/office/powerpoint/2010/main" val="39418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25</a:t>
            </a:fld>
            <a:endParaRPr lang="en-AU"/>
          </a:p>
        </p:txBody>
      </p:sp>
    </p:spTree>
    <p:extLst>
      <p:ext uri="{BB962C8B-B14F-4D97-AF65-F5344CB8AC3E}">
        <p14:creationId xmlns:p14="http://schemas.microsoft.com/office/powerpoint/2010/main" val="3186301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26</a:t>
            </a:fld>
            <a:endParaRPr lang="en-AU"/>
          </a:p>
        </p:txBody>
      </p:sp>
    </p:spTree>
    <p:extLst>
      <p:ext uri="{BB962C8B-B14F-4D97-AF65-F5344CB8AC3E}">
        <p14:creationId xmlns:p14="http://schemas.microsoft.com/office/powerpoint/2010/main" val="1808522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27</a:t>
            </a:fld>
            <a:endParaRPr lang="en-AU"/>
          </a:p>
        </p:txBody>
      </p:sp>
    </p:spTree>
    <p:extLst>
      <p:ext uri="{BB962C8B-B14F-4D97-AF65-F5344CB8AC3E}">
        <p14:creationId xmlns:p14="http://schemas.microsoft.com/office/powerpoint/2010/main" val="2670995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29</a:t>
            </a:fld>
            <a:endParaRPr lang="en-AU"/>
          </a:p>
        </p:txBody>
      </p:sp>
    </p:spTree>
    <p:extLst>
      <p:ext uri="{BB962C8B-B14F-4D97-AF65-F5344CB8AC3E}">
        <p14:creationId xmlns:p14="http://schemas.microsoft.com/office/powerpoint/2010/main" val="1393389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30</a:t>
            </a:fld>
            <a:endParaRPr lang="en-AU"/>
          </a:p>
        </p:txBody>
      </p:sp>
    </p:spTree>
    <p:extLst>
      <p:ext uri="{BB962C8B-B14F-4D97-AF65-F5344CB8AC3E}">
        <p14:creationId xmlns:p14="http://schemas.microsoft.com/office/powerpoint/2010/main" val="408070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a:t>
            </a:fld>
            <a:endParaRPr lang="en-AU"/>
          </a:p>
        </p:txBody>
      </p:sp>
    </p:spTree>
    <p:extLst>
      <p:ext uri="{BB962C8B-B14F-4D97-AF65-F5344CB8AC3E}">
        <p14:creationId xmlns:p14="http://schemas.microsoft.com/office/powerpoint/2010/main" val="1938694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31</a:t>
            </a:fld>
            <a:endParaRPr lang="en-AU"/>
          </a:p>
        </p:txBody>
      </p:sp>
    </p:spTree>
    <p:extLst>
      <p:ext uri="{BB962C8B-B14F-4D97-AF65-F5344CB8AC3E}">
        <p14:creationId xmlns:p14="http://schemas.microsoft.com/office/powerpoint/2010/main" val="282844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32</a:t>
            </a:fld>
            <a:endParaRPr lang="en-AU"/>
          </a:p>
        </p:txBody>
      </p:sp>
    </p:spTree>
    <p:extLst>
      <p:ext uri="{BB962C8B-B14F-4D97-AF65-F5344CB8AC3E}">
        <p14:creationId xmlns:p14="http://schemas.microsoft.com/office/powerpoint/2010/main" val="293290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33</a:t>
            </a:fld>
            <a:endParaRPr lang="en-AU"/>
          </a:p>
        </p:txBody>
      </p:sp>
    </p:spTree>
    <p:extLst>
      <p:ext uri="{BB962C8B-B14F-4D97-AF65-F5344CB8AC3E}">
        <p14:creationId xmlns:p14="http://schemas.microsoft.com/office/powerpoint/2010/main" val="3579515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34</a:t>
            </a:fld>
            <a:endParaRPr lang="en-AU"/>
          </a:p>
        </p:txBody>
      </p:sp>
    </p:spTree>
    <p:extLst>
      <p:ext uri="{BB962C8B-B14F-4D97-AF65-F5344CB8AC3E}">
        <p14:creationId xmlns:p14="http://schemas.microsoft.com/office/powerpoint/2010/main" val="2798570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35</a:t>
            </a:fld>
            <a:endParaRPr lang="en-AU"/>
          </a:p>
        </p:txBody>
      </p:sp>
    </p:spTree>
    <p:extLst>
      <p:ext uri="{BB962C8B-B14F-4D97-AF65-F5344CB8AC3E}">
        <p14:creationId xmlns:p14="http://schemas.microsoft.com/office/powerpoint/2010/main" val="779012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Many other challenges,</a:t>
            </a:r>
            <a:r>
              <a:rPr lang="en-AU" baseline="0" dirty="0" smtClean="0"/>
              <a:t> these are just a selection</a:t>
            </a:r>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36</a:t>
            </a:fld>
            <a:endParaRPr lang="en-AU"/>
          </a:p>
        </p:txBody>
      </p:sp>
    </p:spTree>
    <p:extLst>
      <p:ext uri="{BB962C8B-B14F-4D97-AF65-F5344CB8AC3E}">
        <p14:creationId xmlns:p14="http://schemas.microsoft.com/office/powerpoint/2010/main" val="767422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38</a:t>
            </a:fld>
            <a:endParaRPr lang="en-AU"/>
          </a:p>
        </p:txBody>
      </p:sp>
    </p:spTree>
    <p:extLst>
      <p:ext uri="{BB962C8B-B14F-4D97-AF65-F5344CB8AC3E}">
        <p14:creationId xmlns:p14="http://schemas.microsoft.com/office/powerpoint/2010/main" val="2846710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39</a:t>
            </a:fld>
            <a:endParaRPr lang="en-AU"/>
          </a:p>
        </p:txBody>
      </p:sp>
    </p:spTree>
    <p:extLst>
      <p:ext uri="{BB962C8B-B14F-4D97-AF65-F5344CB8AC3E}">
        <p14:creationId xmlns:p14="http://schemas.microsoft.com/office/powerpoint/2010/main" val="3489923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40</a:t>
            </a:fld>
            <a:endParaRPr lang="en-AU"/>
          </a:p>
        </p:txBody>
      </p:sp>
    </p:spTree>
    <p:extLst>
      <p:ext uri="{BB962C8B-B14F-4D97-AF65-F5344CB8AC3E}">
        <p14:creationId xmlns:p14="http://schemas.microsoft.com/office/powerpoint/2010/main" val="4096970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46</a:t>
            </a:fld>
            <a:endParaRPr lang="en-AU"/>
          </a:p>
        </p:txBody>
      </p:sp>
    </p:spTree>
    <p:extLst>
      <p:ext uri="{BB962C8B-B14F-4D97-AF65-F5344CB8AC3E}">
        <p14:creationId xmlns:p14="http://schemas.microsoft.com/office/powerpoint/2010/main" val="319959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Increase</a:t>
            </a:r>
            <a:r>
              <a:rPr lang="en-AU" baseline="0" dirty="0" smtClean="0"/>
              <a:t> </a:t>
            </a:r>
            <a:r>
              <a:rPr lang="en-AU" baseline="0" dirty="0" err="1" smtClean="0"/>
              <a:t>est</a:t>
            </a:r>
            <a:r>
              <a:rPr lang="en-AU" baseline="0" dirty="0" smtClean="0"/>
              <a:t> in population is from 2016 to 2036 of 89%</a:t>
            </a:r>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4</a:t>
            </a:fld>
            <a:endParaRPr lang="en-AU"/>
          </a:p>
        </p:txBody>
      </p:sp>
    </p:spTree>
    <p:extLst>
      <p:ext uri="{BB962C8B-B14F-4D97-AF65-F5344CB8AC3E}">
        <p14:creationId xmlns:p14="http://schemas.microsoft.com/office/powerpoint/2010/main" val="3772289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47</a:t>
            </a:fld>
            <a:endParaRPr lang="en-AU"/>
          </a:p>
        </p:txBody>
      </p:sp>
    </p:spTree>
    <p:extLst>
      <p:ext uri="{BB962C8B-B14F-4D97-AF65-F5344CB8AC3E}">
        <p14:creationId xmlns:p14="http://schemas.microsoft.com/office/powerpoint/2010/main" val="3906960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48</a:t>
            </a:fld>
            <a:endParaRPr lang="en-AU"/>
          </a:p>
        </p:txBody>
      </p:sp>
    </p:spTree>
    <p:extLst>
      <p:ext uri="{BB962C8B-B14F-4D97-AF65-F5344CB8AC3E}">
        <p14:creationId xmlns:p14="http://schemas.microsoft.com/office/powerpoint/2010/main" val="2110262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49</a:t>
            </a:fld>
            <a:endParaRPr lang="en-AU"/>
          </a:p>
        </p:txBody>
      </p:sp>
    </p:spTree>
    <p:extLst>
      <p:ext uri="{BB962C8B-B14F-4D97-AF65-F5344CB8AC3E}">
        <p14:creationId xmlns:p14="http://schemas.microsoft.com/office/powerpoint/2010/main" val="675496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50</a:t>
            </a:fld>
            <a:endParaRPr lang="en-AU"/>
          </a:p>
        </p:txBody>
      </p:sp>
    </p:spTree>
    <p:extLst>
      <p:ext uri="{BB962C8B-B14F-4D97-AF65-F5344CB8AC3E}">
        <p14:creationId xmlns:p14="http://schemas.microsoft.com/office/powerpoint/2010/main" val="4169624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Thank you</a:t>
            </a:r>
          </a:p>
          <a:p>
            <a:r>
              <a:rPr lang="en-AU" dirty="0" smtClean="0"/>
              <a:t>My name is Andrew Barr and I am currently acting GM for Assets &amp; Services whilst Mike Ellis is away on leave.</a:t>
            </a:r>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53</a:t>
            </a:fld>
            <a:endParaRPr lang="en-AU"/>
          </a:p>
        </p:txBody>
      </p:sp>
    </p:spTree>
    <p:extLst>
      <p:ext uri="{BB962C8B-B14F-4D97-AF65-F5344CB8AC3E}">
        <p14:creationId xmlns:p14="http://schemas.microsoft.com/office/powerpoint/2010/main" val="667105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Firstly to set the scene, I would like to touch on what Cardinia’s asset base is.</a:t>
            </a:r>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54</a:t>
            </a:fld>
            <a:endParaRPr lang="en-AU"/>
          </a:p>
        </p:txBody>
      </p:sp>
    </p:spTree>
    <p:extLst>
      <p:ext uri="{BB962C8B-B14F-4D97-AF65-F5344CB8AC3E}">
        <p14:creationId xmlns:p14="http://schemas.microsoft.com/office/powerpoint/2010/main" val="4152174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55</a:t>
            </a:fld>
            <a:endParaRPr lang="en-AU" dirty="0"/>
          </a:p>
        </p:txBody>
      </p:sp>
    </p:spTree>
    <p:extLst>
      <p:ext uri="{BB962C8B-B14F-4D97-AF65-F5344CB8AC3E}">
        <p14:creationId xmlns:p14="http://schemas.microsoft.com/office/powerpoint/2010/main" val="2350351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next few slides are here to inform you on the rising costs in maintaining such asset group. </a:t>
            </a:r>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56</a:t>
            </a:fld>
            <a:endParaRPr lang="en-AU"/>
          </a:p>
        </p:txBody>
      </p:sp>
    </p:spTree>
    <p:extLst>
      <p:ext uri="{BB962C8B-B14F-4D97-AF65-F5344CB8AC3E}">
        <p14:creationId xmlns:p14="http://schemas.microsoft.com/office/powerpoint/2010/main" val="4067431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57</a:t>
            </a:fld>
            <a:endParaRPr lang="en-AU"/>
          </a:p>
        </p:txBody>
      </p:sp>
    </p:spTree>
    <p:extLst>
      <p:ext uri="{BB962C8B-B14F-4D97-AF65-F5344CB8AC3E}">
        <p14:creationId xmlns:p14="http://schemas.microsoft.com/office/powerpoint/2010/main" val="1996133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Along with a host of other activities that our providers deliver as part of the Open Space Contract</a:t>
            </a:r>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58</a:t>
            </a:fld>
            <a:endParaRPr lang="en-AU"/>
          </a:p>
        </p:txBody>
      </p:sp>
    </p:spTree>
    <p:extLst>
      <p:ext uri="{BB962C8B-B14F-4D97-AF65-F5344CB8AC3E}">
        <p14:creationId xmlns:p14="http://schemas.microsoft.com/office/powerpoint/2010/main" val="887484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rgbClr val="FF0000"/>
                </a:solidFill>
              </a:rPr>
              <a:t>State Landfill Levy - Risen 590 per cent in four years, up from $9 per tonne in metro areas to $53.20 a tonne ($62.03 for 2016-17)</a:t>
            </a:r>
            <a:r>
              <a:rPr lang="en-AU" sz="200" dirty="0" smtClean="0">
                <a:solidFill>
                  <a:srgbClr val="FF0000"/>
                </a:solidFill>
              </a:rPr>
              <a:t>(Source MAV – March 2014Media release)</a:t>
            </a:r>
          </a:p>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5</a:t>
            </a:fld>
            <a:endParaRPr lang="en-AU"/>
          </a:p>
        </p:txBody>
      </p:sp>
    </p:spTree>
    <p:extLst>
      <p:ext uri="{BB962C8B-B14F-4D97-AF65-F5344CB8AC3E}">
        <p14:creationId xmlns:p14="http://schemas.microsoft.com/office/powerpoint/2010/main" val="1728664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 part of Councils commitment to reduce the renewal gap, these costs reflect what it costs to renew/replace such asset groups</a:t>
            </a:r>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59</a:t>
            </a:fld>
            <a:endParaRPr lang="en-AU"/>
          </a:p>
        </p:txBody>
      </p:sp>
    </p:spTree>
    <p:extLst>
      <p:ext uri="{BB962C8B-B14F-4D97-AF65-F5344CB8AC3E}">
        <p14:creationId xmlns:p14="http://schemas.microsoft.com/office/powerpoint/2010/main" val="931979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60</a:t>
            </a:fld>
            <a:endParaRPr lang="en-AU"/>
          </a:p>
        </p:txBody>
      </p:sp>
    </p:spTree>
    <p:extLst>
      <p:ext uri="{BB962C8B-B14F-4D97-AF65-F5344CB8AC3E}">
        <p14:creationId xmlns:p14="http://schemas.microsoft.com/office/powerpoint/2010/main" val="1497155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dirty="0" smtClean="0"/>
              <a:t>Building lighting upgrades </a:t>
            </a:r>
          </a:p>
          <a:p>
            <a:pPr lvl="1"/>
            <a:r>
              <a:rPr lang="en-AU" dirty="0" smtClean="0"/>
              <a:t>Solar electricity system installations</a:t>
            </a:r>
          </a:p>
          <a:p>
            <a:pPr lvl="1"/>
            <a:r>
              <a:rPr lang="en-AU" dirty="0" smtClean="0"/>
              <a:t>decorative street lighting upgrade to energy efficient alternatives</a:t>
            </a:r>
          </a:p>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61</a:t>
            </a:fld>
            <a:endParaRPr lang="en-AU"/>
          </a:p>
        </p:txBody>
      </p:sp>
    </p:spTree>
    <p:extLst>
      <p:ext uri="{BB962C8B-B14F-4D97-AF65-F5344CB8AC3E}">
        <p14:creationId xmlns:p14="http://schemas.microsoft.com/office/powerpoint/2010/main" val="4151287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t>Deliver waste services: garbage, recycling, green waste, public place litter and recycling, hard waste, including </a:t>
            </a:r>
            <a:r>
              <a:rPr lang="en-AU" sz="1200" dirty="0" err="1" smtClean="0"/>
              <a:t>ewaste</a:t>
            </a:r>
            <a:endParaRPr lang="en-AU" sz="1200" dirty="0" smtClean="0"/>
          </a:p>
          <a:p>
            <a:r>
              <a:rPr lang="en-AU" sz="1200" dirty="0" smtClean="0"/>
              <a:t>Waste education – integrated into service at schools and project based</a:t>
            </a:r>
          </a:p>
          <a:p>
            <a:r>
              <a:rPr lang="en-AU" sz="1200" dirty="0" smtClean="0"/>
              <a:t>Develop regional solutions for waste processing and disposal – landfill, green waste, recycling opportunities through Metro Waste Group</a:t>
            </a:r>
          </a:p>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62</a:t>
            </a:fld>
            <a:endParaRPr lang="en-AU"/>
          </a:p>
        </p:txBody>
      </p:sp>
    </p:spTree>
    <p:extLst>
      <p:ext uri="{BB962C8B-B14F-4D97-AF65-F5344CB8AC3E}">
        <p14:creationId xmlns:p14="http://schemas.microsoft.com/office/powerpoint/2010/main" val="2896330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Our growing</a:t>
            </a:r>
            <a:r>
              <a:rPr lang="en-AU" baseline="0" dirty="0" smtClean="0"/>
              <a:t> population puts pressure on Council to keep up with approvals for and monitoring of subdivisions, delivering the infrastructure needed to live and work in these new areas as well as delivering waste services from the moment residents move in.  The financial year we are looking at about 160 new properties coming on board every month.  </a:t>
            </a:r>
          </a:p>
          <a:p>
            <a:pPr lvl="0"/>
            <a:r>
              <a:rPr lang="en-AU" dirty="0" smtClean="0"/>
              <a:t>Matching services for the growing  population</a:t>
            </a:r>
          </a:p>
          <a:p>
            <a:pPr lvl="1"/>
            <a:r>
              <a:rPr lang="en-AU" dirty="0" smtClean="0"/>
              <a:t>80 subdivision stages currently being assessed, constructed or in maintenance period (excluding planning stage)</a:t>
            </a:r>
          </a:p>
          <a:p>
            <a:pPr lvl="1"/>
            <a:r>
              <a:rPr lang="en-AU" dirty="0" smtClean="0"/>
              <a:t>Providing timely and correct infrastructure (e.g. passive and active open spaces, community facilities, road &amp; road related infrastructure, and traffic management, </a:t>
            </a:r>
            <a:r>
              <a:rPr lang="en-AU" dirty="0" err="1" smtClean="0"/>
              <a:t>etc</a:t>
            </a:r>
            <a:r>
              <a:rPr lang="en-AU" dirty="0" smtClean="0"/>
              <a:t>)</a:t>
            </a:r>
          </a:p>
          <a:p>
            <a:pPr lvl="1"/>
            <a:r>
              <a:rPr lang="en-AU" dirty="0" smtClean="0"/>
              <a:t>Planning for and providing adequate waste provisions and community education</a:t>
            </a:r>
          </a:p>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63</a:t>
            </a:fld>
            <a:endParaRPr lang="en-AU"/>
          </a:p>
        </p:txBody>
      </p:sp>
    </p:spTree>
    <p:extLst>
      <p:ext uri="{BB962C8B-B14F-4D97-AF65-F5344CB8AC3E}">
        <p14:creationId xmlns:p14="http://schemas.microsoft.com/office/powerpoint/2010/main" val="3227660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costs</a:t>
            </a:r>
            <a:r>
              <a:rPr lang="en-AU" baseline="0" dirty="0" smtClean="0"/>
              <a:t> for Dumped Rubbish have increase by 500% since 2010.  Delivering our Graffiti, Dumped Rubbish, Street sweeping and Hard Waste services are an important part of maintaining the place we live but costs are on the rise.  </a:t>
            </a:r>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64</a:t>
            </a:fld>
            <a:endParaRPr lang="en-AU"/>
          </a:p>
        </p:txBody>
      </p:sp>
    </p:spTree>
    <p:extLst>
      <p:ext uri="{BB962C8B-B14F-4D97-AF65-F5344CB8AC3E}">
        <p14:creationId xmlns:p14="http://schemas.microsoft.com/office/powerpoint/2010/main" val="26076457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smtClean="0"/>
              <a:t>New projects totalling $</a:t>
            </a:r>
            <a:r>
              <a:rPr lang="en-AU" sz="1800" dirty="0" err="1" smtClean="0"/>
              <a:t>Xm</a:t>
            </a:r>
            <a:r>
              <a:rPr lang="en-AU" sz="1800" dirty="0" smtClean="0"/>
              <a:t>, including:</a:t>
            </a:r>
          </a:p>
          <a:p>
            <a:pPr lvl="1"/>
            <a:r>
              <a:rPr lang="en-AU" sz="1800" dirty="0" smtClean="0"/>
              <a:t>Commencement of the James Bathe Recreation Reserve (Total Project Budget $10.316m)</a:t>
            </a:r>
          </a:p>
          <a:p>
            <a:pPr lvl="1"/>
            <a:r>
              <a:rPr lang="en-AU" sz="1800" dirty="0" smtClean="0"/>
              <a:t>Commencement of the Cockatoo to Gembrook Trail</a:t>
            </a:r>
          </a:p>
          <a:p>
            <a:pPr lvl="1"/>
            <a:r>
              <a:rPr lang="en-AU" sz="1800" dirty="0" smtClean="0"/>
              <a:t>Continuation of Lang </a:t>
            </a:r>
            <a:r>
              <a:rPr lang="en-AU" sz="1800" dirty="0" err="1" smtClean="0"/>
              <a:t>Lang</a:t>
            </a:r>
            <a:r>
              <a:rPr lang="en-AU" sz="1800" dirty="0" smtClean="0"/>
              <a:t> Rec Reserve – Civil works ($6.1m)</a:t>
            </a:r>
          </a:p>
          <a:p>
            <a:pPr lvl="1"/>
            <a:r>
              <a:rPr lang="en-AU" sz="1800" dirty="0" smtClean="0"/>
              <a:t>Continuation of Deep Creek Eco Centre – Building and Civil Works (Total Project Budget of $10.325m)</a:t>
            </a:r>
          </a:p>
          <a:p>
            <a:pPr lvl="1"/>
            <a:r>
              <a:rPr lang="en-AU" sz="1800" dirty="0" smtClean="0"/>
              <a:t>New footpath construction ($850k)</a:t>
            </a:r>
          </a:p>
          <a:p>
            <a:r>
              <a:rPr lang="en-AU" sz="1800" dirty="0" smtClean="0"/>
              <a:t>Total expenditure of $</a:t>
            </a:r>
            <a:r>
              <a:rPr lang="en-AU" sz="1800" dirty="0" err="1" smtClean="0"/>
              <a:t>Xm</a:t>
            </a:r>
            <a:r>
              <a:rPr lang="en-AU" sz="1800" dirty="0" smtClean="0"/>
              <a:t> on asset renewal and upgrade, including roads, bridges and buildings, footpaths and drainage replacement, plant and plant replacement, recreation reserves and sporting facilities.</a:t>
            </a:r>
          </a:p>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65</a:t>
            </a:fld>
            <a:endParaRPr lang="en-AU"/>
          </a:p>
        </p:txBody>
      </p:sp>
    </p:spTree>
    <p:extLst>
      <p:ext uri="{BB962C8B-B14F-4D97-AF65-F5344CB8AC3E}">
        <p14:creationId xmlns:p14="http://schemas.microsoft.com/office/powerpoint/2010/main" val="21850488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80</a:t>
            </a:fld>
            <a:endParaRPr lang="en-AU"/>
          </a:p>
        </p:txBody>
      </p:sp>
    </p:spTree>
    <p:extLst>
      <p:ext uri="{BB962C8B-B14F-4D97-AF65-F5344CB8AC3E}">
        <p14:creationId xmlns:p14="http://schemas.microsoft.com/office/powerpoint/2010/main" val="4120949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6</a:t>
            </a:fld>
            <a:endParaRPr lang="en-AU"/>
          </a:p>
        </p:txBody>
      </p:sp>
    </p:spTree>
    <p:extLst>
      <p:ext uri="{BB962C8B-B14F-4D97-AF65-F5344CB8AC3E}">
        <p14:creationId xmlns:p14="http://schemas.microsoft.com/office/powerpoint/2010/main" val="695300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7</a:t>
            </a:fld>
            <a:endParaRPr lang="en-AU"/>
          </a:p>
        </p:txBody>
      </p:sp>
    </p:spTree>
    <p:extLst>
      <p:ext uri="{BB962C8B-B14F-4D97-AF65-F5344CB8AC3E}">
        <p14:creationId xmlns:p14="http://schemas.microsoft.com/office/powerpoint/2010/main" val="1041409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8</a:t>
            </a:fld>
            <a:endParaRPr lang="en-AU"/>
          </a:p>
        </p:txBody>
      </p:sp>
    </p:spTree>
    <p:extLst>
      <p:ext uri="{BB962C8B-B14F-4D97-AF65-F5344CB8AC3E}">
        <p14:creationId xmlns:p14="http://schemas.microsoft.com/office/powerpoint/2010/main" val="2831233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0DAD7EC-C4E9-406A-94FA-E1D3777CA333}" type="slidenum">
              <a:rPr lang="en-AU" smtClean="0"/>
              <a:t>9</a:t>
            </a:fld>
            <a:endParaRPr lang="en-AU"/>
          </a:p>
        </p:txBody>
      </p:sp>
    </p:spTree>
    <p:extLst>
      <p:ext uri="{BB962C8B-B14F-4D97-AF65-F5344CB8AC3E}">
        <p14:creationId xmlns:p14="http://schemas.microsoft.com/office/powerpoint/2010/main" val="3135861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4223"/>
            <a:ext cx="9144000" cy="6461602"/>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6633" y="473597"/>
            <a:ext cx="1800000" cy="948936"/>
          </a:xfrm>
          <a:prstGeom prst="rect">
            <a:avLst/>
          </a:prstGeom>
        </p:spPr>
      </p:pic>
      <p:sp>
        <p:nvSpPr>
          <p:cNvPr id="14" name="Title 1"/>
          <p:cNvSpPr txBox="1">
            <a:spLocks/>
          </p:cNvSpPr>
          <p:nvPr userDrawn="1"/>
        </p:nvSpPr>
        <p:spPr>
          <a:xfrm>
            <a:off x="457200" y="3717032"/>
            <a:ext cx="3454152" cy="576064"/>
          </a:xfrm>
          <a:prstGeom prst="rect">
            <a:avLst/>
          </a:prstGeom>
        </p:spPr>
        <p:txBody>
          <a:bodyPr vert="horz" lIns="91440" tIns="45720" rIns="91440" bIns="45720" rtlCol="0" anchor="t">
            <a:normAutofit/>
          </a:bodyPr>
          <a:lstStyle>
            <a:lvl1pPr algn="l" defTabSz="914400" rtl="0" eaLnBrk="1" latinLnBrk="0" hangingPunct="1">
              <a:spcBef>
                <a:spcPct val="0"/>
              </a:spcBef>
              <a:buNone/>
              <a:defRPr sz="2400" kern="1200">
                <a:solidFill>
                  <a:schemeClr val="bg1"/>
                </a:solidFill>
                <a:latin typeface="Franklin Gothic Book" pitchFamily="34" charset="0"/>
                <a:ea typeface="+mj-ea"/>
                <a:cs typeface="+mj-cs"/>
              </a:defRPr>
            </a:lvl1pPr>
          </a:lstStyle>
          <a:p>
            <a:r>
              <a:rPr lang="en-US" dirty="0" smtClean="0"/>
              <a:t>Cardinia Shire Council</a:t>
            </a:r>
            <a:endParaRPr lang="en-AU" dirty="0"/>
          </a:p>
        </p:txBody>
      </p:sp>
      <p:sp>
        <p:nvSpPr>
          <p:cNvPr id="23" name="Date Placeholder 3"/>
          <p:cNvSpPr>
            <a:spLocks noGrp="1"/>
          </p:cNvSpPr>
          <p:nvPr>
            <p:ph type="dt" sz="half" idx="2"/>
          </p:nvPr>
        </p:nvSpPr>
        <p:spPr>
          <a:xfrm>
            <a:off x="457200" y="6088211"/>
            <a:ext cx="4320480" cy="365125"/>
          </a:xfrm>
          <a:prstGeom prst="rect">
            <a:avLst/>
          </a:prstGeom>
        </p:spPr>
        <p:txBody>
          <a:bodyPr vert="horz" lIns="91440" tIns="45720" rIns="91440" bIns="45720" rtlCol="0" anchor="t"/>
          <a:lstStyle>
            <a:lvl1pPr algn="l">
              <a:defRPr lang="en-AU" sz="1800" smtClean="0">
                <a:solidFill>
                  <a:schemeClr val="bg1"/>
                </a:solidFill>
              </a:defRPr>
            </a:lvl1pPr>
          </a:lstStyle>
          <a:p>
            <a:endParaRPr lang="en-AU" dirty="0"/>
          </a:p>
        </p:txBody>
      </p:sp>
      <p:sp>
        <p:nvSpPr>
          <p:cNvPr id="24" name="Text Placeholder 9"/>
          <p:cNvSpPr>
            <a:spLocks noGrp="1"/>
          </p:cNvSpPr>
          <p:nvPr>
            <p:ph type="body" sz="quarter" idx="10" hasCustomPrompt="1"/>
          </p:nvPr>
        </p:nvSpPr>
        <p:spPr>
          <a:xfrm>
            <a:off x="457200" y="4148509"/>
            <a:ext cx="8276270" cy="1800771"/>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4200">
                <a:solidFill>
                  <a:schemeClr val="bg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Title of presentation</a:t>
            </a:r>
            <a:endParaRPr lang="en-AU" dirty="0" smtClean="0"/>
          </a:p>
        </p:txBody>
      </p:sp>
    </p:spTree>
    <p:extLst>
      <p:ext uri="{BB962C8B-B14F-4D97-AF65-F5344CB8AC3E}">
        <p14:creationId xmlns:p14="http://schemas.microsoft.com/office/powerpoint/2010/main" val="9564444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1, bullet list and one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6" name="Picture Placeholder 21"/>
          <p:cNvSpPr>
            <a:spLocks noGrp="1"/>
          </p:cNvSpPr>
          <p:nvPr>
            <p:ph type="pic" sz="quarter" idx="13" hasCustomPrompt="1"/>
          </p:nvPr>
        </p:nvSpPr>
        <p:spPr>
          <a:xfrm>
            <a:off x="4680000" y="1800000"/>
            <a:ext cx="3960000" cy="396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8" name="Content Placeholder 2"/>
          <p:cNvSpPr>
            <a:spLocks noGrp="1"/>
          </p:cNvSpPr>
          <p:nvPr>
            <p:ph sz="half" idx="1" hasCustomPrompt="1"/>
          </p:nvPr>
        </p:nvSpPr>
        <p:spPr>
          <a:xfrm>
            <a:off x="457200" y="1800000"/>
            <a:ext cx="4042800" cy="3960000"/>
          </a:xfrm>
        </p:spPr>
        <p:txBody>
          <a:bodyPr>
            <a:noAutofit/>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3" name="Text Placeholder 2"/>
          <p:cNvSpPr>
            <a:spLocks noGrp="1"/>
          </p:cNvSpPr>
          <p:nvPr>
            <p:ph type="body" sz="quarter" idx="14" hasCustomPrompt="1"/>
          </p:nvPr>
        </p:nvSpPr>
        <p:spPr>
          <a:xfrm>
            <a:off x="457200" y="273600"/>
            <a:ext cx="8218800" cy="1144800"/>
          </a:xfrm>
        </p:spPr>
        <p:txBody>
          <a:bodyPr>
            <a:noAutofit/>
          </a:bodyPr>
          <a:lstStyle>
            <a:lvl1pPr marL="0" indent="0">
              <a:buNone/>
              <a:defRPr sz="4400">
                <a:solidFill>
                  <a:schemeClr val="tx2"/>
                </a:solidFill>
                <a:latin typeface="+mj-lt"/>
              </a:defRPr>
            </a:lvl1pPr>
          </a:lstStyle>
          <a:p>
            <a:pPr lvl="0"/>
            <a:r>
              <a:rPr lang="en-AU" dirty="0" smtClean="0"/>
              <a:t>Click to edit Heading 1</a:t>
            </a:r>
            <a:endParaRPr lang="en-AU" dirty="0"/>
          </a:p>
        </p:txBody>
      </p:sp>
    </p:spTree>
    <p:extLst>
      <p:ext uri="{BB962C8B-B14F-4D97-AF65-F5344CB8AC3E}">
        <p14:creationId xmlns:p14="http://schemas.microsoft.com/office/powerpoint/2010/main" val="13874183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1, numbered list and one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6" name="Picture Placeholder 21"/>
          <p:cNvSpPr>
            <a:spLocks noGrp="1"/>
          </p:cNvSpPr>
          <p:nvPr>
            <p:ph type="pic" sz="quarter" idx="13" hasCustomPrompt="1"/>
          </p:nvPr>
        </p:nvSpPr>
        <p:spPr>
          <a:xfrm>
            <a:off x="4680000" y="1800000"/>
            <a:ext cx="3960000" cy="396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8" name="Text Placeholder 2"/>
          <p:cNvSpPr>
            <a:spLocks noGrp="1"/>
          </p:cNvSpPr>
          <p:nvPr>
            <p:ph idx="17" hasCustomPrompt="1"/>
          </p:nvPr>
        </p:nvSpPr>
        <p:spPr>
          <a:xfrm>
            <a:off x="457200" y="1800000"/>
            <a:ext cx="4042800" cy="3960000"/>
          </a:xfrm>
          <a:prstGeom prst="rect">
            <a:avLst/>
          </a:prstGeom>
        </p:spPr>
        <p:txBody>
          <a:bodyPr vert="horz" lIns="91440" tIns="45720" rIns="91440" bIns="45720" rtlCol="0">
            <a:noAutofit/>
          </a:bodyPr>
          <a:lstStyle>
            <a:lvl1pPr marL="514350" indent="-514350">
              <a:buFont typeface="+mj-lt"/>
              <a:buAutoNum type="arabicPeriod"/>
              <a:defRPr sz="3200"/>
            </a:lvl1pPr>
            <a:lvl2pPr marL="971550" indent="-514350">
              <a:buFont typeface="+mj-lt"/>
              <a:buAutoNum type="alphaLcPeriod"/>
              <a:defRPr sz="3200"/>
            </a:lvl2pPr>
            <a:lvl3pPr marL="1371600" indent="-457200">
              <a:buFont typeface="+mj-lt"/>
              <a:buAutoNum type="romanLcPeriod"/>
              <a:defRPr sz="3200"/>
            </a:lvl3pPr>
            <a:lvl4pPr marL="1828800" indent="-457200">
              <a:buFont typeface="+mj-lt"/>
              <a:buAutoNum type="arabicPeriod"/>
              <a:defRPr/>
            </a:lvl4pPr>
          </a:lstStyle>
          <a:p>
            <a:pPr lvl="0"/>
            <a:r>
              <a:rPr lang="en-US" dirty="0" smtClean="0"/>
              <a:t>Click to edit text</a:t>
            </a:r>
          </a:p>
          <a:p>
            <a:pPr lvl="1"/>
            <a:r>
              <a:rPr lang="en-US" dirty="0" smtClean="0"/>
              <a:t>Second level</a:t>
            </a:r>
          </a:p>
          <a:p>
            <a:pPr lvl="2"/>
            <a:r>
              <a:rPr lang="en-US" dirty="0" smtClean="0"/>
              <a:t>Third level</a:t>
            </a:r>
          </a:p>
        </p:txBody>
      </p:sp>
      <p:sp>
        <p:nvSpPr>
          <p:cNvPr id="3" name="Text Placeholder 2"/>
          <p:cNvSpPr>
            <a:spLocks noGrp="1"/>
          </p:cNvSpPr>
          <p:nvPr>
            <p:ph type="body" sz="quarter" idx="18" hasCustomPrompt="1"/>
          </p:nvPr>
        </p:nvSpPr>
        <p:spPr>
          <a:xfrm>
            <a:off x="457200" y="273600"/>
            <a:ext cx="8218800" cy="1144800"/>
          </a:xfrm>
        </p:spPr>
        <p:txBody>
          <a:bodyPr>
            <a:noAutofit/>
          </a:bodyPr>
          <a:lstStyle>
            <a:lvl1pPr marL="0" indent="0">
              <a:buNone/>
              <a:defRPr sz="4400">
                <a:solidFill>
                  <a:schemeClr val="tx2"/>
                </a:solidFill>
                <a:latin typeface="+mj-lt"/>
              </a:defRPr>
            </a:lvl1pPr>
          </a:lstStyle>
          <a:p>
            <a:pPr lvl="0"/>
            <a:r>
              <a:rPr lang="en-AU" dirty="0" smtClean="0"/>
              <a:t>Click to edit Heading 1</a:t>
            </a:r>
            <a:endParaRPr lang="en-AU" dirty="0"/>
          </a:p>
        </p:txBody>
      </p:sp>
    </p:spTree>
    <p:extLst>
      <p:ext uri="{BB962C8B-B14F-4D97-AF65-F5344CB8AC3E}">
        <p14:creationId xmlns:p14="http://schemas.microsoft.com/office/powerpoint/2010/main" val="15100979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1, text and bullet lis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800000"/>
            <a:ext cx="4042792" cy="3960440"/>
          </a:xfrm>
          <a:prstGeom prst="rect">
            <a:avLst/>
          </a:prstGeom>
        </p:spPr>
        <p:txBody>
          <a:bodyPr vert="horz" lIns="91440" tIns="45720" rIns="91440" bIns="45720" rtlCol="0" anchor="t">
            <a:noAutofit/>
          </a:bodyPr>
          <a:lstStyle>
            <a:lvl1pPr>
              <a:defRPr sz="3200">
                <a:solidFill>
                  <a:schemeClr val="tx1"/>
                </a:solidFill>
                <a:latin typeface="+mn-lt"/>
              </a:defRPr>
            </a:lvl1pPr>
          </a:lstStyle>
          <a:p>
            <a:r>
              <a:rPr lang="en-US" dirty="0" smtClean="0"/>
              <a:t>Click to edit text</a:t>
            </a:r>
            <a:endParaRPr lang="en-AU" dirty="0"/>
          </a:p>
        </p:txBody>
      </p:sp>
      <p:sp>
        <p:nvSpPr>
          <p:cNvPr id="9" name="Text Placeholder 2"/>
          <p:cNvSpPr>
            <a:spLocks noGrp="1"/>
          </p:cNvSpPr>
          <p:nvPr>
            <p:ph idx="1" hasCustomPrompt="1"/>
          </p:nvPr>
        </p:nvSpPr>
        <p:spPr>
          <a:xfrm>
            <a:off x="4680000" y="1800000"/>
            <a:ext cx="4042800" cy="3960000"/>
          </a:xfrm>
          <a:prstGeom prst="rect">
            <a:avLst/>
          </a:prstGeom>
        </p:spPr>
        <p:txBody>
          <a:bodyPr vert="horz" lIns="91440" tIns="45720" rIns="91440" bIns="45720" rtlCol="0">
            <a:noAutofit/>
          </a:bodyPr>
          <a:lstStyle>
            <a:lvl1pPr>
              <a:defRPr sz="3200"/>
            </a:lvl1pPr>
            <a:lvl2pPr>
              <a:defRPr sz="3200"/>
            </a:lvl2pPr>
            <a:lvl3pPr>
              <a:defRPr sz="3200"/>
            </a:lvl3pPr>
          </a:lstStyle>
          <a:p>
            <a:pPr lvl="0"/>
            <a:r>
              <a:rPr lang="en-US" dirty="0" smtClean="0"/>
              <a:t>Click to edit text</a:t>
            </a:r>
          </a:p>
          <a:p>
            <a:pPr lvl="1"/>
            <a:r>
              <a:rPr lang="en-US" dirty="0" smtClean="0"/>
              <a:t>Second level</a:t>
            </a:r>
          </a:p>
          <a:p>
            <a:pPr lvl="2"/>
            <a:r>
              <a:rPr lang="en-US" dirty="0" smtClean="0"/>
              <a:t>Third level</a:t>
            </a:r>
          </a:p>
        </p:txBody>
      </p:sp>
      <p:sp>
        <p:nvSpPr>
          <p:cNvPr id="3" name="Text Placeholder 2"/>
          <p:cNvSpPr>
            <a:spLocks noGrp="1"/>
          </p:cNvSpPr>
          <p:nvPr>
            <p:ph type="body" sz="quarter" idx="13" hasCustomPrompt="1"/>
          </p:nvPr>
        </p:nvSpPr>
        <p:spPr>
          <a:xfrm>
            <a:off x="457200" y="273600"/>
            <a:ext cx="8218800" cy="1144800"/>
          </a:xfrm>
        </p:spPr>
        <p:txBody>
          <a:bodyPr>
            <a:noAutofit/>
          </a:bodyPr>
          <a:lstStyle>
            <a:lvl1pPr marL="0" indent="0">
              <a:buNone/>
              <a:defRPr sz="4400">
                <a:solidFill>
                  <a:schemeClr val="tx2"/>
                </a:solidFill>
                <a:latin typeface="+mj-lt"/>
              </a:defRPr>
            </a:lvl1pPr>
          </a:lstStyle>
          <a:p>
            <a:pPr lvl="0"/>
            <a:r>
              <a:rPr lang="en-AU" dirty="0" smtClean="0"/>
              <a:t>Click to edit Heading 1</a:t>
            </a:r>
            <a:endParaRPr lang="en-AU" dirty="0"/>
          </a:p>
        </p:txBody>
      </p:sp>
    </p:spTree>
    <p:extLst>
      <p:ext uri="{BB962C8B-B14F-4D97-AF65-F5344CB8AC3E}">
        <p14:creationId xmlns:p14="http://schemas.microsoft.com/office/powerpoint/2010/main" val="30781044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1, text and numbered lis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800000"/>
            <a:ext cx="4042792" cy="3960440"/>
          </a:xfrm>
          <a:prstGeom prst="rect">
            <a:avLst/>
          </a:prstGeom>
        </p:spPr>
        <p:txBody>
          <a:bodyPr vert="horz" lIns="91440" tIns="45720" rIns="91440" bIns="45720" rtlCol="0" anchor="t">
            <a:noAutofit/>
          </a:bodyPr>
          <a:lstStyle>
            <a:lvl1pPr>
              <a:defRPr sz="3200">
                <a:solidFill>
                  <a:schemeClr val="tx1"/>
                </a:solidFill>
                <a:latin typeface="+mn-lt"/>
              </a:defRPr>
            </a:lvl1pPr>
          </a:lstStyle>
          <a:p>
            <a:r>
              <a:rPr lang="en-US" dirty="0" smtClean="0"/>
              <a:t>Click to edit text</a:t>
            </a:r>
            <a:endParaRPr lang="en-AU" dirty="0"/>
          </a:p>
        </p:txBody>
      </p:sp>
      <p:sp>
        <p:nvSpPr>
          <p:cNvPr id="6" name="Text Placeholder 2"/>
          <p:cNvSpPr>
            <a:spLocks noGrp="1"/>
          </p:cNvSpPr>
          <p:nvPr>
            <p:ph idx="1" hasCustomPrompt="1"/>
          </p:nvPr>
        </p:nvSpPr>
        <p:spPr>
          <a:xfrm>
            <a:off x="4680000" y="1800000"/>
            <a:ext cx="3960000" cy="3960000"/>
          </a:xfrm>
          <a:prstGeom prst="rect">
            <a:avLst/>
          </a:prstGeom>
        </p:spPr>
        <p:txBody>
          <a:bodyPr vert="horz" lIns="91440" tIns="45720" rIns="91440" bIns="45720" rtlCol="0">
            <a:noAutofit/>
          </a:bodyPr>
          <a:lstStyle>
            <a:lvl1pPr marL="514350" indent="-514350">
              <a:buFont typeface="+mj-lt"/>
              <a:buAutoNum type="arabicPeriod"/>
              <a:defRPr sz="3200"/>
            </a:lvl1pPr>
            <a:lvl2pPr marL="971550" indent="-514350">
              <a:buFont typeface="+mj-lt"/>
              <a:buAutoNum type="alphaLcPeriod"/>
              <a:defRPr sz="3200"/>
            </a:lvl2pPr>
            <a:lvl3pPr marL="1371600" indent="-457200">
              <a:buFont typeface="+mj-lt"/>
              <a:buAutoNum type="romanLcPeriod"/>
              <a:defRPr sz="3200"/>
            </a:lvl3pPr>
            <a:lvl4pPr marL="1828800" indent="-457200">
              <a:buFont typeface="+mj-lt"/>
              <a:buAutoNum type="arabicPeriod"/>
              <a:defRPr/>
            </a:lvl4pPr>
          </a:lstStyle>
          <a:p>
            <a:pPr lvl="0"/>
            <a:r>
              <a:rPr lang="en-US" dirty="0" smtClean="0"/>
              <a:t>Click to edit text</a:t>
            </a:r>
          </a:p>
          <a:p>
            <a:pPr lvl="1"/>
            <a:r>
              <a:rPr lang="en-US" dirty="0" smtClean="0"/>
              <a:t>Second level</a:t>
            </a:r>
          </a:p>
          <a:p>
            <a:pPr lvl="2"/>
            <a:r>
              <a:rPr lang="en-US" dirty="0" smtClean="0"/>
              <a:t>Third level</a:t>
            </a:r>
          </a:p>
        </p:txBody>
      </p:sp>
      <p:sp>
        <p:nvSpPr>
          <p:cNvPr id="3" name="Text Placeholder 2"/>
          <p:cNvSpPr>
            <a:spLocks noGrp="1"/>
          </p:cNvSpPr>
          <p:nvPr>
            <p:ph type="body" sz="quarter" idx="13" hasCustomPrompt="1"/>
          </p:nvPr>
        </p:nvSpPr>
        <p:spPr>
          <a:xfrm>
            <a:off x="457200" y="273600"/>
            <a:ext cx="8218800" cy="1144800"/>
          </a:xfrm>
        </p:spPr>
        <p:txBody>
          <a:bodyPr>
            <a:noAutofit/>
          </a:bodyPr>
          <a:lstStyle>
            <a:lvl1pPr marL="0" indent="0">
              <a:buNone/>
              <a:defRPr sz="4400">
                <a:solidFill>
                  <a:schemeClr val="tx2"/>
                </a:solidFill>
                <a:latin typeface="+mj-lt"/>
              </a:defRPr>
            </a:lvl1pPr>
          </a:lstStyle>
          <a:p>
            <a:pPr lvl="0"/>
            <a:r>
              <a:rPr lang="en-AU" dirty="0" smtClean="0"/>
              <a:t>Click to edit Heading 1</a:t>
            </a:r>
            <a:endParaRPr lang="en-AU" dirty="0"/>
          </a:p>
        </p:txBody>
      </p:sp>
    </p:spTree>
    <p:extLst>
      <p:ext uri="{BB962C8B-B14F-4D97-AF65-F5344CB8AC3E}">
        <p14:creationId xmlns:p14="http://schemas.microsoft.com/office/powerpoint/2010/main" val="18752603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1 and one large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C08D3E4-671E-4009-8808-6147F088B916}" type="slidenum">
              <a:rPr lang="en-AU" smtClean="0"/>
              <a:t>‹#›</a:t>
            </a:fld>
            <a:endParaRPr lang="en-AU"/>
          </a:p>
        </p:txBody>
      </p:sp>
      <p:sp>
        <p:nvSpPr>
          <p:cNvPr id="11" name="Title Placeholder 1"/>
          <p:cNvSpPr>
            <a:spLocks noGrp="1"/>
          </p:cNvSpPr>
          <p:nvPr>
            <p:ph type="title" hasCustomPrompt="1"/>
          </p:nvPr>
        </p:nvSpPr>
        <p:spPr>
          <a:xfrm>
            <a:off x="457200" y="274638"/>
            <a:ext cx="8219256" cy="1143000"/>
          </a:xfrm>
          <a:prstGeom prst="rect">
            <a:avLst/>
          </a:prstGeom>
        </p:spPr>
        <p:txBody>
          <a:bodyPr vert="horz" lIns="91440" tIns="45720" rIns="91440" bIns="45720" rtlCol="0" anchor="t">
            <a:noAutofit/>
          </a:bodyPr>
          <a:lstStyle>
            <a:lvl1pPr>
              <a:defRPr/>
            </a:lvl1pPr>
          </a:lstStyle>
          <a:p>
            <a:r>
              <a:rPr lang="en-US" dirty="0" smtClean="0"/>
              <a:t>Click to edit Heading 1</a:t>
            </a:r>
            <a:endParaRPr lang="en-AU" dirty="0"/>
          </a:p>
        </p:txBody>
      </p:sp>
      <p:sp>
        <p:nvSpPr>
          <p:cNvPr id="8" name="Picture Placeholder 2"/>
          <p:cNvSpPr>
            <a:spLocks noGrp="1"/>
          </p:cNvSpPr>
          <p:nvPr>
            <p:ph type="pic" sz="quarter" idx="13" hasCustomPrompt="1"/>
          </p:nvPr>
        </p:nvSpPr>
        <p:spPr>
          <a:xfrm>
            <a:off x="457200" y="1800225"/>
            <a:ext cx="8220929" cy="3960000"/>
          </a:xfrm>
          <a:custGeom>
            <a:avLst/>
            <a:gdLst>
              <a:gd name="connsiteX0" fmla="*/ 697720 w 8216900"/>
              <a:gd name="connsiteY0" fmla="*/ 0 h 4186238"/>
              <a:gd name="connsiteX1" fmla="*/ 8216900 w 8216900"/>
              <a:gd name="connsiteY1" fmla="*/ 0 h 4186238"/>
              <a:gd name="connsiteX2" fmla="*/ 8216900 w 8216900"/>
              <a:gd name="connsiteY2" fmla="*/ 0 h 4186238"/>
              <a:gd name="connsiteX3" fmla="*/ 8216900 w 8216900"/>
              <a:gd name="connsiteY3" fmla="*/ 3488518 h 4186238"/>
              <a:gd name="connsiteX4" fmla="*/ 7519180 w 8216900"/>
              <a:gd name="connsiteY4" fmla="*/ 4186238 h 4186238"/>
              <a:gd name="connsiteX5" fmla="*/ 0 w 8216900"/>
              <a:gd name="connsiteY5" fmla="*/ 4186238 h 4186238"/>
              <a:gd name="connsiteX6" fmla="*/ 0 w 8216900"/>
              <a:gd name="connsiteY6" fmla="*/ 4186238 h 4186238"/>
              <a:gd name="connsiteX7" fmla="*/ 0 w 8216900"/>
              <a:gd name="connsiteY7" fmla="*/ 697720 h 4186238"/>
              <a:gd name="connsiteX8" fmla="*/ 697720 w 8216900"/>
              <a:gd name="connsiteY8" fmla="*/ 0 h 4186238"/>
              <a:gd name="connsiteX0" fmla="*/ 697720 w 8216900"/>
              <a:gd name="connsiteY0" fmla="*/ 0 h 4186238"/>
              <a:gd name="connsiteX1" fmla="*/ 8216900 w 8216900"/>
              <a:gd name="connsiteY1" fmla="*/ 0 h 4186238"/>
              <a:gd name="connsiteX2" fmla="*/ 8216900 w 8216900"/>
              <a:gd name="connsiteY2" fmla="*/ 0 h 4186238"/>
              <a:gd name="connsiteX3" fmla="*/ 8216900 w 8216900"/>
              <a:gd name="connsiteY3" fmla="*/ 3488518 h 4186238"/>
              <a:gd name="connsiteX4" fmla="*/ 7519180 w 8216900"/>
              <a:gd name="connsiteY4" fmla="*/ 4186238 h 4186238"/>
              <a:gd name="connsiteX5" fmla="*/ 0 w 8216900"/>
              <a:gd name="connsiteY5" fmla="*/ 4186238 h 4186238"/>
              <a:gd name="connsiteX6" fmla="*/ 0 w 8216900"/>
              <a:gd name="connsiteY6" fmla="*/ 4186238 h 4186238"/>
              <a:gd name="connsiteX7" fmla="*/ 697720 w 8216900"/>
              <a:gd name="connsiteY7" fmla="*/ 0 h 4186238"/>
              <a:gd name="connsiteX0" fmla="*/ 0 w 8220929"/>
              <a:gd name="connsiteY0" fmla="*/ 0 h 4186238"/>
              <a:gd name="connsiteX1" fmla="*/ 8220929 w 8220929"/>
              <a:gd name="connsiteY1" fmla="*/ 0 h 4186238"/>
              <a:gd name="connsiteX2" fmla="*/ 8220929 w 8220929"/>
              <a:gd name="connsiteY2" fmla="*/ 0 h 4186238"/>
              <a:gd name="connsiteX3" fmla="*/ 8220929 w 8220929"/>
              <a:gd name="connsiteY3" fmla="*/ 3488518 h 4186238"/>
              <a:gd name="connsiteX4" fmla="*/ 7523209 w 8220929"/>
              <a:gd name="connsiteY4" fmla="*/ 4186238 h 4186238"/>
              <a:gd name="connsiteX5" fmla="*/ 4029 w 8220929"/>
              <a:gd name="connsiteY5" fmla="*/ 4186238 h 4186238"/>
              <a:gd name="connsiteX6" fmla="*/ 4029 w 8220929"/>
              <a:gd name="connsiteY6" fmla="*/ 4186238 h 4186238"/>
              <a:gd name="connsiteX7" fmla="*/ 0 w 8220929"/>
              <a:gd name="connsiteY7" fmla="*/ 0 h 418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0929" h="4186238">
                <a:moveTo>
                  <a:pt x="0" y="0"/>
                </a:moveTo>
                <a:lnTo>
                  <a:pt x="8220929" y="0"/>
                </a:lnTo>
                <a:lnTo>
                  <a:pt x="8220929" y="0"/>
                </a:lnTo>
                <a:lnTo>
                  <a:pt x="8220929" y="3488518"/>
                </a:lnTo>
                <a:cubicBezTo>
                  <a:pt x="8220929" y="3873858"/>
                  <a:pt x="7908549" y="4186238"/>
                  <a:pt x="7523209" y="4186238"/>
                </a:cubicBezTo>
                <a:lnTo>
                  <a:pt x="4029" y="4186238"/>
                </a:lnTo>
                <a:lnTo>
                  <a:pt x="4029" y="4186238"/>
                </a:lnTo>
                <a:lnTo>
                  <a:pt x="0" y="0"/>
                </a:lnTo>
                <a:close/>
              </a:path>
            </a:pathLst>
          </a:custGeom>
          <a:ln w="3175">
            <a:solidFill>
              <a:schemeClr val="tx2"/>
            </a:solidFill>
          </a:ln>
        </p:spPr>
        <p:txBody>
          <a:bodyPr/>
          <a:lstStyle>
            <a:lvl1pPr marL="0" indent="0">
              <a:buNone/>
              <a:defRPr sz="1800"/>
            </a:lvl1pPr>
          </a:lstStyle>
          <a:p>
            <a:r>
              <a:rPr lang="en-AU" dirty="0" smtClean="0"/>
              <a:t>[Click on icon to insert image]</a:t>
            </a:r>
            <a:endParaRPr lang="en-AU" dirty="0"/>
          </a:p>
        </p:txBody>
      </p:sp>
    </p:spTree>
    <p:extLst>
      <p:ext uri="{BB962C8B-B14F-4D97-AF65-F5344CB8AC3E}">
        <p14:creationId xmlns:p14="http://schemas.microsoft.com/office/powerpoint/2010/main" val="34561121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Tree>
    <p:extLst>
      <p:ext uri="{BB962C8B-B14F-4D97-AF65-F5344CB8AC3E}">
        <p14:creationId xmlns:p14="http://schemas.microsoft.com/office/powerpoint/2010/main" val="39470819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estions?">
    <p:spTree>
      <p:nvGrpSpPr>
        <p:cNvPr id="1" name=""/>
        <p:cNvGrpSpPr/>
        <p:nvPr/>
      </p:nvGrpSpPr>
      <p:grpSpPr>
        <a:xfrm>
          <a:off x="0" y="0"/>
          <a:ext cx="0" cy="0"/>
          <a:chOff x="0" y="0"/>
          <a:chExt cx="0" cy="0"/>
        </a:xfrm>
      </p:grpSpPr>
      <p:sp>
        <p:nvSpPr>
          <p:cNvPr id="9" name="Round Diagonal Corner Rectangle 8"/>
          <p:cNvSpPr/>
          <p:nvPr userDrawn="1"/>
        </p:nvSpPr>
        <p:spPr>
          <a:xfrm>
            <a:off x="-16542" y="-8706"/>
            <a:ext cx="9160541" cy="5570562"/>
          </a:xfrm>
          <a:custGeom>
            <a:avLst/>
            <a:gdLst>
              <a:gd name="connsiteX0" fmla="*/ 1193822 w 9144000"/>
              <a:gd name="connsiteY0" fmla="*/ 0 h 6237312"/>
              <a:gd name="connsiteX1" fmla="*/ 9144000 w 9144000"/>
              <a:gd name="connsiteY1" fmla="*/ 0 h 6237312"/>
              <a:gd name="connsiteX2" fmla="*/ 9144000 w 9144000"/>
              <a:gd name="connsiteY2" fmla="*/ 0 h 6237312"/>
              <a:gd name="connsiteX3" fmla="*/ 9144000 w 9144000"/>
              <a:gd name="connsiteY3" fmla="*/ 5043490 h 6237312"/>
              <a:gd name="connsiteX4" fmla="*/ 7950178 w 9144000"/>
              <a:gd name="connsiteY4" fmla="*/ 6237312 h 6237312"/>
              <a:gd name="connsiteX5" fmla="*/ 0 w 9144000"/>
              <a:gd name="connsiteY5" fmla="*/ 6237312 h 6237312"/>
              <a:gd name="connsiteX6" fmla="*/ 0 w 9144000"/>
              <a:gd name="connsiteY6" fmla="*/ 6237312 h 6237312"/>
              <a:gd name="connsiteX7" fmla="*/ 0 w 9144000"/>
              <a:gd name="connsiteY7" fmla="*/ 1193822 h 6237312"/>
              <a:gd name="connsiteX8" fmla="*/ 1193822 w 9144000"/>
              <a:gd name="connsiteY8" fmla="*/ 0 h 6237312"/>
              <a:gd name="connsiteX0" fmla="*/ 1193822 w 9144000"/>
              <a:gd name="connsiteY0" fmla="*/ 0 h 6237312"/>
              <a:gd name="connsiteX1" fmla="*/ 9144000 w 9144000"/>
              <a:gd name="connsiteY1" fmla="*/ 0 h 6237312"/>
              <a:gd name="connsiteX2" fmla="*/ 9144000 w 9144000"/>
              <a:gd name="connsiteY2" fmla="*/ 0 h 6237312"/>
              <a:gd name="connsiteX3" fmla="*/ 9144000 w 9144000"/>
              <a:gd name="connsiteY3" fmla="*/ 5043490 h 6237312"/>
              <a:gd name="connsiteX4" fmla="*/ 7950178 w 9144000"/>
              <a:gd name="connsiteY4" fmla="*/ 6237312 h 6237312"/>
              <a:gd name="connsiteX5" fmla="*/ 0 w 9144000"/>
              <a:gd name="connsiteY5" fmla="*/ 6237312 h 6237312"/>
              <a:gd name="connsiteX6" fmla="*/ 0 w 9144000"/>
              <a:gd name="connsiteY6" fmla="*/ 6237312 h 6237312"/>
              <a:gd name="connsiteX7" fmla="*/ 1193822 w 9144000"/>
              <a:gd name="connsiteY7" fmla="*/ 0 h 6237312"/>
              <a:gd name="connsiteX0" fmla="*/ 0 w 9151016"/>
              <a:gd name="connsiteY0" fmla="*/ 0 h 6237312"/>
              <a:gd name="connsiteX1" fmla="*/ 9151016 w 9151016"/>
              <a:gd name="connsiteY1" fmla="*/ 0 h 6237312"/>
              <a:gd name="connsiteX2" fmla="*/ 9151016 w 9151016"/>
              <a:gd name="connsiteY2" fmla="*/ 0 h 6237312"/>
              <a:gd name="connsiteX3" fmla="*/ 9151016 w 9151016"/>
              <a:gd name="connsiteY3" fmla="*/ 5043490 h 6237312"/>
              <a:gd name="connsiteX4" fmla="*/ 7957194 w 9151016"/>
              <a:gd name="connsiteY4" fmla="*/ 6237312 h 6237312"/>
              <a:gd name="connsiteX5" fmla="*/ 7016 w 9151016"/>
              <a:gd name="connsiteY5" fmla="*/ 6237312 h 6237312"/>
              <a:gd name="connsiteX6" fmla="*/ 7016 w 9151016"/>
              <a:gd name="connsiteY6" fmla="*/ 6237312 h 6237312"/>
              <a:gd name="connsiteX7" fmla="*/ 0 w 9151016"/>
              <a:gd name="connsiteY7" fmla="*/ 0 h 6237312"/>
              <a:gd name="connsiteX0" fmla="*/ 0 w 9160541"/>
              <a:gd name="connsiteY0" fmla="*/ 676275 h 6237312"/>
              <a:gd name="connsiteX1" fmla="*/ 9160541 w 9160541"/>
              <a:gd name="connsiteY1" fmla="*/ 0 h 6237312"/>
              <a:gd name="connsiteX2" fmla="*/ 9160541 w 9160541"/>
              <a:gd name="connsiteY2" fmla="*/ 0 h 6237312"/>
              <a:gd name="connsiteX3" fmla="*/ 9160541 w 9160541"/>
              <a:gd name="connsiteY3" fmla="*/ 5043490 h 6237312"/>
              <a:gd name="connsiteX4" fmla="*/ 7966719 w 9160541"/>
              <a:gd name="connsiteY4" fmla="*/ 6237312 h 6237312"/>
              <a:gd name="connsiteX5" fmla="*/ 16541 w 9160541"/>
              <a:gd name="connsiteY5" fmla="*/ 6237312 h 6237312"/>
              <a:gd name="connsiteX6" fmla="*/ 16541 w 9160541"/>
              <a:gd name="connsiteY6" fmla="*/ 6237312 h 6237312"/>
              <a:gd name="connsiteX7" fmla="*/ 0 w 9160541"/>
              <a:gd name="connsiteY7" fmla="*/ 676275 h 6237312"/>
              <a:gd name="connsiteX0" fmla="*/ 0 w 9160541"/>
              <a:gd name="connsiteY0" fmla="*/ 676275 h 6237312"/>
              <a:gd name="connsiteX1" fmla="*/ 9160541 w 9160541"/>
              <a:gd name="connsiteY1" fmla="*/ 0 h 6237312"/>
              <a:gd name="connsiteX2" fmla="*/ 9151016 w 9160541"/>
              <a:gd name="connsiteY2" fmla="*/ 666750 h 6237312"/>
              <a:gd name="connsiteX3" fmla="*/ 9160541 w 9160541"/>
              <a:gd name="connsiteY3" fmla="*/ 5043490 h 6237312"/>
              <a:gd name="connsiteX4" fmla="*/ 7966719 w 9160541"/>
              <a:gd name="connsiteY4" fmla="*/ 6237312 h 6237312"/>
              <a:gd name="connsiteX5" fmla="*/ 16541 w 9160541"/>
              <a:gd name="connsiteY5" fmla="*/ 6237312 h 6237312"/>
              <a:gd name="connsiteX6" fmla="*/ 16541 w 9160541"/>
              <a:gd name="connsiteY6" fmla="*/ 6237312 h 6237312"/>
              <a:gd name="connsiteX7" fmla="*/ 0 w 9160541"/>
              <a:gd name="connsiteY7" fmla="*/ 676275 h 6237312"/>
              <a:gd name="connsiteX0" fmla="*/ 0 w 9160541"/>
              <a:gd name="connsiteY0" fmla="*/ 9525 h 5570562"/>
              <a:gd name="connsiteX1" fmla="*/ 7988966 w 9160541"/>
              <a:gd name="connsiteY1" fmla="*/ 9525 h 5570562"/>
              <a:gd name="connsiteX2" fmla="*/ 9151016 w 9160541"/>
              <a:gd name="connsiteY2" fmla="*/ 0 h 5570562"/>
              <a:gd name="connsiteX3" fmla="*/ 9160541 w 9160541"/>
              <a:gd name="connsiteY3" fmla="*/ 4376740 h 5570562"/>
              <a:gd name="connsiteX4" fmla="*/ 7966719 w 9160541"/>
              <a:gd name="connsiteY4" fmla="*/ 5570562 h 5570562"/>
              <a:gd name="connsiteX5" fmla="*/ 16541 w 9160541"/>
              <a:gd name="connsiteY5" fmla="*/ 5570562 h 5570562"/>
              <a:gd name="connsiteX6" fmla="*/ 16541 w 9160541"/>
              <a:gd name="connsiteY6" fmla="*/ 5570562 h 5570562"/>
              <a:gd name="connsiteX7" fmla="*/ 0 w 9160541"/>
              <a:gd name="connsiteY7" fmla="*/ 9525 h 5570562"/>
              <a:gd name="connsiteX0" fmla="*/ 0 w 9160541"/>
              <a:gd name="connsiteY0" fmla="*/ 9525 h 5570562"/>
              <a:gd name="connsiteX1" fmla="*/ 9151016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9525 h 5570562"/>
              <a:gd name="connsiteX0" fmla="*/ 0 w 9160541"/>
              <a:gd name="connsiteY0" fmla="*/ 0 h 5570562"/>
              <a:gd name="connsiteX1" fmla="*/ 9151016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0 h 5570562"/>
              <a:gd name="connsiteX0" fmla="*/ 0 w 9160541"/>
              <a:gd name="connsiteY0" fmla="*/ 0 h 5570562"/>
              <a:gd name="connsiteX1" fmla="*/ 9160541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0 h 55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541" h="5570562">
                <a:moveTo>
                  <a:pt x="0" y="0"/>
                </a:moveTo>
                <a:lnTo>
                  <a:pt x="9160541" y="0"/>
                </a:lnTo>
                <a:lnTo>
                  <a:pt x="9160541" y="4376740"/>
                </a:lnTo>
                <a:cubicBezTo>
                  <a:pt x="9160541" y="5036070"/>
                  <a:pt x="8626049" y="5570562"/>
                  <a:pt x="7966719" y="5570562"/>
                </a:cubicBezTo>
                <a:lnTo>
                  <a:pt x="16541" y="5570562"/>
                </a:lnTo>
                <a:lnTo>
                  <a:pt x="16541" y="5570562"/>
                </a:lnTo>
                <a:cubicBezTo>
                  <a:pt x="14202" y="3491458"/>
                  <a:pt x="2339" y="2079104"/>
                  <a:pt x="0" y="0"/>
                </a:cubicBezTo>
                <a:close/>
              </a:path>
            </a:pathLst>
          </a:custGeom>
          <a:gradFill flip="none" rotWithShape="1">
            <a:gsLst>
              <a:gs pos="20000">
                <a:srgbClr val="005191"/>
              </a:gs>
              <a:gs pos="100000">
                <a:srgbClr val="0073CF">
                  <a:alpha val="80000"/>
                  <a:lumMod val="90000"/>
                  <a:lumOff val="10000"/>
                </a:srgbClr>
              </a:gs>
            </a:gsLst>
            <a:lin ang="18252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txBox="1">
            <a:spLocks/>
          </p:cNvSpPr>
          <p:nvPr userDrawn="1"/>
        </p:nvSpPr>
        <p:spPr>
          <a:xfrm>
            <a:off x="467544" y="1700808"/>
            <a:ext cx="6400800" cy="8763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4200" kern="1200">
                <a:solidFill>
                  <a:schemeClr val="bg1"/>
                </a:solidFill>
                <a:latin typeface="Franklin Gothic Dem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Questions?</a:t>
            </a:r>
            <a:endParaRPr lang="en-AU"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5805344"/>
            <a:ext cx="1365736" cy="720000"/>
          </a:xfrm>
          <a:prstGeom prst="rect">
            <a:avLst/>
          </a:prstGeom>
        </p:spPr>
      </p:pic>
      <p:sp>
        <p:nvSpPr>
          <p:cNvPr id="5" name="Text Placeholder 4"/>
          <p:cNvSpPr>
            <a:spLocks noGrp="1"/>
          </p:cNvSpPr>
          <p:nvPr>
            <p:ph type="body" sz="quarter" idx="10" hasCustomPrompt="1"/>
          </p:nvPr>
        </p:nvSpPr>
        <p:spPr>
          <a:xfrm>
            <a:off x="467544" y="2852738"/>
            <a:ext cx="7200900" cy="1439862"/>
          </a:xfrm>
        </p:spPr>
        <p:txBody>
          <a:bodyPr/>
          <a:lstStyle>
            <a:lvl1pPr marL="0" indent="0">
              <a:buNone/>
              <a:defRPr baseline="0">
                <a:solidFill>
                  <a:schemeClr val="bg1"/>
                </a:solidFill>
              </a:defRPr>
            </a:lvl1pPr>
          </a:lstStyle>
          <a:p>
            <a:pPr lvl="0"/>
            <a:r>
              <a:rPr lang="en-US" dirty="0" smtClean="0"/>
              <a:t>Click to edit text</a:t>
            </a:r>
          </a:p>
        </p:txBody>
      </p:sp>
    </p:spTree>
    <p:extLst>
      <p:ext uri="{BB962C8B-B14F-4D97-AF65-F5344CB8AC3E}">
        <p14:creationId xmlns:p14="http://schemas.microsoft.com/office/powerpoint/2010/main" val="113624603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6" name="Round Diagonal Corner Rectangle 8"/>
          <p:cNvSpPr/>
          <p:nvPr userDrawn="1"/>
        </p:nvSpPr>
        <p:spPr>
          <a:xfrm>
            <a:off x="-16542" y="-8706"/>
            <a:ext cx="9160541" cy="5570562"/>
          </a:xfrm>
          <a:custGeom>
            <a:avLst/>
            <a:gdLst>
              <a:gd name="connsiteX0" fmla="*/ 1193822 w 9144000"/>
              <a:gd name="connsiteY0" fmla="*/ 0 h 6237312"/>
              <a:gd name="connsiteX1" fmla="*/ 9144000 w 9144000"/>
              <a:gd name="connsiteY1" fmla="*/ 0 h 6237312"/>
              <a:gd name="connsiteX2" fmla="*/ 9144000 w 9144000"/>
              <a:gd name="connsiteY2" fmla="*/ 0 h 6237312"/>
              <a:gd name="connsiteX3" fmla="*/ 9144000 w 9144000"/>
              <a:gd name="connsiteY3" fmla="*/ 5043490 h 6237312"/>
              <a:gd name="connsiteX4" fmla="*/ 7950178 w 9144000"/>
              <a:gd name="connsiteY4" fmla="*/ 6237312 h 6237312"/>
              <a:gd name="connsiteX5" fmla="*/ 0 w 9144000"/>
              <a:gd name="connsiteY5" fmla="*/ 6237312 h 6237312"/>
              <a:gd name="connsiteX6" fmla="*/ 0 w 9144000"/>
              <a:gd name="connsiteY6" fmla="*/ 6237312 h 6237312"/>
              <a:gd name="connsiteX7" fmla="*/ 0 w 9144000"/>
              <a:gd name="connsiteY7" fmla="*/ 1193822 h 6237312"/>
              <a:gd name="connsiteX8" fmla="*/ 1193822 w 9144000"/>
              <a:gd name="connsiteY8" fmla="*/ 0 h 6237312"/>
              <a:gd name="connsiteX0" fmla="*/ 1193822 w 9144000"/>
              <a:gd name="connsiteY0" fmla="*/ 0 h 6237312"/>
              <a:gd name="connsiteX1" fmla="*/ 9144000 w 9144000"/>
              <a:gd name="connsiteY1" fmla="*/ 0 h 6237312"/>
              <a:gd name="connsiteX2" fmla="*/ 9144000 w 9144000"/>
              <a:gd name="connsiteY2" fmla="*/ 0 h 6237312"/>
              <a:gd name="connsiteX3" fmla="*/ 9144000 w 9144000"/>
              <a:gd name="connsiteY3" fmla="*/ 5043490 h 6237312"/>
              <a:gd name="connsiteX4" fmla="*/ 7950178 w 9144000"/>
              <a:gd name="connsiteY4" fmla="*/ 6237312 h 6237312"/>
              <a:gd name="connsiteX5" fmla="*/ 0 w 9144000"/>
              <a:gd name="connsiteY5" fmla="*/ 6237312 h 6237312"/>
              <a:gd name="connsiteX6" fmla="*/ 0 w 9144000"/>
              <a:gd name="connsiteY6" fmla="*/ 6237312 h 6237312"/>
              <a:gd name="connsiteX7" fmla="*/ 1193822 w 9144000"/>
              <a:gd name="connsiteY7" fmla="*/ 0 h 6237312"/>
              <a:gd name="connsiteX0" fmla="*/ 0 w 9151016"/>
              <a:gd name="connsiteY0" fmla="*/ 0 h 6237312"/>
              <a:gd name="connsiteX1" fmla="*/ 9151016 w 9151016"/>
              <a:gd name="connsiteY1" fmla="*/ 0 h 6237312"/>
              <a:gd name="connsiteX2" fmla="*/ 9151016 w 9151016"/>
              <a:gd name="connsiteY2" fmla="*/ 0 h 6237312"/>
              <a:gd name="connsiteX3" fmla="*/ 9151016 w 9151016"/>
              <a:gd name="connsiteY3" fmla="*/ 5043490 h 6237312"/>
              <a:gd name="connsiteX4" fmla="*/ 7957194 w 9151016"/>
              <a:gd name="connsiteY4" fmla="*/ 6237312 h 6237312"/>
              <a:gd name="connsiteX5" fmla="*/ 7016 w 9151016"/>
              <a:gd name="connsiteY5" fmla="*/ 6237312 h 6237312"/>
              <a:gd name="connsiteX6" fmla="*/ 7016 w 9151016"/>
              <a:gd name="connsiteY6" fmla="*/ 6237312 h 6237312"/>
              <a:gd name="connsiteX7" fmla="*/ 0 w 9151016"/>
              <a:gd name="connsiteY7" fmla="*/ 0 h 6237312"/>
              <a:gd name="connsiteX0" fmla="*/ 0 w 9160541"/>
              <a:gd name="connsiteY0" fmla="*/ 676275 h 6237312"/>
              <a:gd name="connsiteX1" fmla="*/ 9160541 w 9160541"/>
              <a:gd name="connsiteY1" fmla="*/ 0 h 6237312"/>
              <a:gd name="connsiteX2" fmla="*/ 9160541 w 9160541"/>
              <a:gd name="connsiteY2" fmla="*/ 0 h 6237312"/>
              <a:gd name="connsiteX3" fmla="*/ 9160541 w 9160541"/>
              <a:gd name="connsiteY3" fmla="*/ 5043490 h 6237312"/>
              <a:gd name="connsiteX4" fmla="*/ 7966719 w 9160541"/>
              <a:gd name="connsiteY4" fmla="*/ 6237312 h 6237312"/>
              <a:gd name="connsiteX5" fmla="*/ 16541 w 9160541"/>
              <a:gd name="connsiteY5" fmla="*/ 6237312 h 6237312"/>
              <a:gd name="connsiteX6" fmla="*/ 16541 w 9160541"/>
              <a:gd name="connsiteY6" fmla="*/ 6237312 h 6237312"/>
              <a:gd name="connsiteX7" fmla="*/ 0 w 9160541"/>
              <a:gd name="connsiteY7" fmla="*/ 676275 h 6237312"/>
              <a:gd name="connsiteX0" fmla="*/ 0 w 9160541"/>
              <a:gd name="connsiteY0" fmla="*/ 676275 h 6237312"/>
              <a:gd name="connsiteX1" fmla="*/ 9160541 w 9160541"/>
              <a:gd name="connsiteY1" fmla="*/ 0 h 6237312"/>
              <a:gd name="connsiteX2" fmla="*/ 9151016 w 9160541"/>
              <a:gd name="connsiteY2" fmla="*/ 666750 h 6237312"/>
              <a:gd name="connsiteX3" fmla="*/ 9160541 w 9160541"/>
              <a:gd name="connsiteY3" fmla="*/ 5043490 h 6237312"/>
              <a:gd name="connsiteX4" fmla="*/ 7966719 w 9160541"/>
              <a:gd name="connsiteY4" fmla="*/ 6237312 h 6237312"/>
              <a:gd name="connsiteX5" fmla="*/ 16541 w 9160541"/>
              <a:gd name="connsiteY5" fmla="*/ 6237312 h 6237312"/>
              <a:gd name="connsiteX6" fmla="*/ 16541 w 9160541"/>
              <a:gd name="connsiteY6" fmla="*/ 6237312 h 6237312"/>
              <a:gd name="connsiteX7" fmla="*/ 0 w 9160541"/>
              <a:gd name="connsiteY7" fmla="*/ 676275 h 6237312"/>
              <a:gd name="connsiteX0" fmla="*/ 0 w 9160541"/>
              <a:gd name="connsiteY0" fmla="*/ 9525 h 5570562"/>
              <a:gd name="connsiteX1" fmla="*/ 7988966 w 9160541"/>
              <a:gd name="connsiteY1" fmla="*/ 9525 h 5570562"/>
              <a:gd name="connsiteX2" fmla="*/ 9151016 w 9160541"/>
              <a:gd name="connsiteY2" fmla="*/ 0 h 5570562"/>
              <a:gd name="connsiteX3" fmla="*/ 9160541 w 9160541"/>
              <a:gd name="connsiteY3" fmla="*/ 4376740 h 5570562"/>
              <a:gd name="connsiteX4" fmla="*/ 7966719 w 9160541"/>
              <a:gd name="connsiteY4" fmla="*/ 5570562 h 5570562"/>
              <a:gd name="connsiteX5" fmla="*/ 16541 w 9160541"/>
              <a:gd name="connsiteY5" fmla="*/ 5570562 h 5570562"/>
              <a:gd name="connsiteX6" fmla="*/ 16541 w 9160541"/>
              <a:gd name="connsiteY6" fmla="*/ 5570562 h 5570562"/>
              <a:gd name="connsiteX7" fmla="*/ 0 w 9160541"/>
              <a:gd name="connsiteY7" fmla="*/ 9525 h 5570562"/>
              <a:gd name="connsiteX0" fmla="*/ 0 w 9160541"/>
              <a:gd name="connsiteY0" fmla="*/ 9525 h 5570562"/>
              <a:gd name="connsiteX1" fmla="*/ 9151016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9525 h 5570562"/>
              <a:gd name="connsiteX0" fmla="*/ 0 w 9160541"/>
              <a:gd name="connsiteY0" fmla="*/ 0 h 5570562"/>
              <a:gd name="connsiteX1" fmla="*/ 9151016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0 h 5570562"/>
              <a:gd name="connsiteX0" fmla="*/ 0 w 9160541"/>
              <a:gd name="connsiteY0" fmla="*/ 0 h 5570562"/>
              <a:gd name="connsiteX1" fmla="*/ 9160541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0 h 55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541" h="5570562">
                <a:moveTo>
                  <a:pt x="0" y="0"/>
                </a:moveTo>
                <a:lnTo>
                  <a:pt x="9160541" y="0"/>
                </a:lnTo>
                <a:lnTo>
                  <a:pt x="9160541" y="4376740"/>
                </a:lnTo>
                <a:cubicBezTo>
                  <a:pt x="9160541" y="5036070"/>
                  <a:pt x="8626049" y="5570562"/>
                  <a:pt x="7966719" y="5570562"/>
                </a:cubicBezTo>
                <a:lnTo>
                  <a:pt x="16541" y="5570562"/>
                </a:lnTo>
                <a:lnTo>
                  <a:pt x="16541" y="5570562"/>
                </a:lnTo>
                <a:cubicBezTo>
                  <a:pt x="14202" y="3491458"/>
                  <a:pt x="2339" y="2079104"/>
                  <a:pt x="0" y="0"/>
                </a:cubicBezTo>
                <a:close/>
              </a:path>
            </a:pathLst>
          </a:custGeom>
          <a:gradFill flip="none" rotWithShape="1">
            <a:gsLst>
              <a:gs pos="20000">
                <a:srgbClr val="005191"/>
              </a:gs>
              <a:gs pos="100000">
                <a:srgbClr val="0073CF">
                  <a:alpha val="80000"/>
                  <a:lumMod val="90000"/>
                  <a:lumOff val="10000"/>
                </a:srgbClr>
              </a:gs>
            </a:gsLst>
            <a:lin ang="18252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5805344"/>
            <a:ext cx="1365736" cy="720000"/>
          </a:xfrm>
          <a:prstGeom prst="rect">
            <a:avLst/>
          </a:prstGeom>
        </p:spPr>
      </p:pic>
      <p:sp>
        <p:nvSpPr>
          <p:cNvPr id="14" name="Subtitle 2"/>
          <p:cNvSpPr txBox="1">
            <a:spLocks/>
          </p:cNvSpPr>
          <p:nvPr userDrawn="1"/>
        </p:nvSpPr>
        <p:spPr>
          <a:xfrm>
            <a:off x="467544" y="1700808"/>
            <a:ext cx="6400800" cy="8763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4200" kern="1200">
                <a:solidFill>
                  <a:schemeClr val="bg1"/>
                </a:solidFill>
                <a:latin typeface="Franklin Gothic Dem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AU" dirty="0" smtClean="0"/>
              <a:t>Thank you</a:t>
            </a:r>
            <a:endParaRPr lang="en-AU" dirty="0"/>
          </a:p>
        </p:txBody>
      </p:sp>
      <p:sp>
        <p:nvSpPr>
          <p:cNvPr id="5" name="Text Placeholder 4"/>
          <p:cNvSpPr>
            <a:spLocks noGrp="1"/>
          </p:cNvSpPr>
          <p:nvPr>
            <p:ph type="body" sz="quarter" idx="10" hasCustomPrompt="1"/>
          </p:nvPr>
        </p:nvSpPr>
        <p:spPr>
          <a:xfrm>
            <a:off x="467544" y="2852738"/>
            <a:ext cx="7200900" cy="1439862"/>
          </a:xfrm>
        </p:spPr>
        <p:txBody>
          <a:bodyPr/>
          <a:lstStyle>
            <a:lvl1pPr marL="0" indent="0">
              <a:buNone/>
              <a:defRPr baseline="0">
                <a:solidFill>
                  <a:schemeClr val="bg1"/>
                </a:solidFill>
              </a:defRPr>
            </a:lvl1pPr>
          </a:lstStyle>
          <a:p>
            <a:pPr lvl="0"/>
            <a:r>
              <a:rPr lang="en-US" dirty="0" smtClean="0"/>
              <a:t>Click to edit text</a:t>
            </a:r>
          </a:p>
        </p:txBody>
      </p:sp>
    </p:spTree>
    <p:extLst>
      <p:ext uri="{BB962C8B-B14F-4D97-AF65-F5344CB8AC3E}">
        <p14:creationId xmlns:p14="http://schemas.microsoft.com/office/powerpoint/2010/main" val="10528174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Slide Number Placeholder 3"/>
          <p:cNvSpPr>
            <a:spLocks noGrp="1"/>
          </p:cNvSpPr>
          <p:nvPr>
            <p:ph type="sldNum" sz="quarter" idx="10"/>
          </p:nvPr>
        </p:nvSpPr>
        <p:spPr/>
        <p:txBody>
          <a:bodyPr/>
          <a:lstStyle>
            <a:lvl1pPr>
              <a:defRPr/>
            </a:lvl1pPr>
          </a:lstStyle>
          <a:p>
            <a:r>
              <a:rPr lang="en-AU"/>
              <a:t>Page </a:t>
            </a:r>
            <a:fld id="{CEE0DD44-14CC-4A80-832F-ECE3EDC7A271}" type="slidenum">
              <a:rPr lang="en-AU"/>
              <a:pPr/>
              <a:t>‹#›</a:t>
            </a:fld>
            <a:r>
              <a:rPr lang="en-AU"/>
              <a:t> | </a:t>
            </a:r>
            <a:fld id="{A732020C-02A3-40FB-B643-E602865A9805}" type="datetime1">
              <a:rPr lang="en-AU"/>
              <a:pPr/>
              <a:t>27/04/2017</a:t>
            </a:fld>
            <a:r>
              <a:rPr lang="en-AU"/>
              <a:t> | Edit this in Header and Footer</a:t>
            </a:r>
          </a:p>
        </p:txBody>
      </p:sp>
    </p:spTree>
    <p:extLst>
      <p:ext uri="{BB962C8B-B14F-4D97-AF65-F5344CB8AC3E}">
        <p14:creationId xmlns:p14="http://schemas.microsoft.com/office/powerpoint/2010/main" val="1136242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r>
              <a:rPr lang="en-AU"/>
              <a:t>Page </a:t>
            </a:r>
            <a:fld id="{92E3A256-EB94-4943-B368-3DFE6A0EADAE}" type="slidenum">
              <a:rPr lang="en-AU"/>
              <a:pPr/>
              <a:t>‹#›</a:t>
            </a:fld>
            <a:r>
              <a:rPr lang="en-AU"/>
              <a:t> | </a:t>
            </a:r>
            <a:fld id="{A732020C-02A3-40FB-B643-E602865A9805}" type="datetime1">
              <a:rPr lang="en-AU"/>
              <a:pPr/>
              <a:t>27/04/2017</a:t>
            </a:fld>
            <a:r>
              <a:rPr lang="en-AU"/>
              <a:t> | Edit this in Header and Footer</a:t>
            </a:r>
          </a:p>
        </p:txBody>
      </p:sp>
    </p:spTree>
    <p:extLst>
      <p:ext uri="{BB962C8B-B14F-4D97-AF65-F5344CB8AC3E}">
        <p14:creationId xmlns:p14="http://schemas.microsoft.com/office/powerpoint/2010/main" val="3846560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1 and bullet lis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08D3E4-671E-4009-8808-6147F088B916}" type="slidenum">
              <a:rPr lang="en-AU" smtClean="0"/>
              <a:pPr/>
              <a:t>‹#›</a:t>
            </a:fld>
            <a:endParaRPr lang="en-AU"/>
          </a:p>
        </p:txBody>
      </p:sp>
      <p:sp>
        <p:nvSpPr>
          <p:cNvPr id="6" name="Title Placeholder 1"/>
          <p:cNvSpPr>
            <a:spLocks noGrp="1"/>
          </p:cNvSpPr>
          <p:nvPr>
            <p:ph type="title" hasCustomPrompt="1"/>
          </p:nvPr>
        </p:nvSpPr>
        <p:spPr>
          <a:xfrm>
            <a:off x="457200" y="274638"/>
            <a:ext cx="8219256" cy="1143000"/>
          </a:xfrm>
          <a:prstGeom prst="rect">
            <a:avLst/>
          </a:prstGeom>
        </p:spPr>
        <p:txBody>
          <a:bodyPr vert="horz" lIns="91440" tIns="45720" rIns="91440" bIns="45720" rtlCol="0" anchor="t">
            <a:noAutofit/>
          </a:bodyPr>
          <a:lstStyle>
            <a:lvl1pPr>
              <a:defRPr/>
            </a:lvl1pPr>
          </a:lstStyle>
          <a:p>
            <a:r>
              <a:rPr lang="en-US" dirty="0" smtClean="0"/>
              <a:t>Click to edit Heading 1</a:t>
            </a:r>
            <a:endParaRPr lang="en-AU" dirty="0"/>
          </a:p>
        </p:txBody>
      </p:sp>
      <p:sp>
        <p:nvSpPr>
          <p:cNvPr id="9" name="Text Placeholder 2"/>
          <p:cNvSpPr>
            <a:spLocks noGrp="1"/>
          </p:cNvSpPr>
          <p:nvPr>
            <p:ph idx="1" hasCustomPrompt="1"/>
          </p:nvPr>
        </p:nvSpPr>
        <p:spPr>
          <a:xfrm>
            <a:off x="457200" y="1800001"/>
            <a:ext cx="8219256" cy="4005263"/>
          </a:xfrm>
          <a:custGeom>
            <a:avLst/>
            <a:gdLst>
              <a:gd name="connsiteX0" fmla="*/ 667557 w 8219256"/>
              <a:gd name="connsiteY0" fmla="*/ 0 h 4005263"/>
              <a:gd name="connsiteX1" fmla="*/ 8219256 w 8219256"/>
              <a:gd name="connsiteY1" fmla="*/ 0 h 4005263"/>
              <a:gd name="connsiteX2" fmla="*/ 8219256 w 8219256"/>
              <a:gd name="connsiteY2" fmla="*/ 0 h 4005263"/>
              <a:gd name="connsiteX3" fmla="*/ 8219256 w 8219256"/>
              <a:gd name="connsiteY3" fmla="*/ 3337706 h 4005263"/>
              <a:gd name="connsiteX4" fmla="*/ 7551699 w 8219256"/>
              <a:gd name="connsiteY4" fmla="*/ 4005263 h 4005263"/>
              <a:gd name="connsiteX5" fmla="*/ 0 w 8219256"/>
              <a:gd name="connsiteY5" fmla="*/ 4005263 h 4005263"/>
              <a:gd name="connsiteX6" fmla="*/ 0 w 8219256"/>
              <a:gd name="connsiteY6" fmla="*/ 4005263 h 4005263"/>
              <a:gd name="connsiteX7" fmla="*/ 0 w 8219256"/>
              <a:gd name="connsiteY7" fmla="*/ 667557 h 4005263"/>
              <a:gd name="connsiteX8" fmla="*/ 667557 w 8219256"/>
              <a:gd name="connsiteY8" fmla="*/ 0 h 4005263"/>
              <a:gd name="connsiteX0" fmla="*/ 667557 w 8219256"/>
              <a:gd name="connsiteY0" fmla="*/ 0 h 4005263"/>
              <a:gd name="connsiteX1" fmla="*/ 8219256 w 8219256"/>
              <a:gd name="connsiteY1" fmla="*/ 0 h 4005263"/>
              <a:gd name="connsiteX2" fmla="*/ 8219256 w 8219256"/>
              <a:gd name="connsiteY2" fmla="*/ 0 h 4005263"/>
              <a:gd name="connsiteX3" fmla="*/ 8219256 w 8219256"/>
              <a:gd name="connsiteY3" fmla="*/ 3337706 h 4005263"/>
              <a:gd name="connsiteX4" fmla="*/ 7551699 w 8219256"/>
              <a:gd name="connsiteY4" fmla="*/ 4005263 h 4005263"/>
              <a:gd name="connsiteX5" fmla="*/ 0 w 8219256"/>
              <a:gd name="connsiteY5" fmla="*/ 4005263 h 4005263"/>
              <a:gd name="connsiteX6" fmla="*/ 0 w 8219256"/>
              <a:gd name="connsiteY6" fmla="*/ 4005263 h 4005263"/>
              <a:gd name="connsiteX7" fmla="*/ 667557 w 8219256"/>
              <a:gd name="connsiteY7" fmla="*/ 0 h 4005263"/>
              <a:gd name="connsiteX0" fmla="*/ 8339 w 8219256"/>
              <a:gd name="connsiteY0" fmla="*/ 0 h 4005263"/>
              <a:gd name="connsiteX1" fmla="*/ 8219256 w 8219256"/>
              <a:gd name="connsiteY1" fmla="*/ 0 h 4005263"/>
              <a:gd name="connsiteX2" fmla="*/ 8219256 w 8219256"/>
              <a:gd name="connsiteY2" fmla="*/ 0 h 4005263"/>
              <a:gd name="connsiteX3" fmla="*/ 8219256 w 8219256"/>
              <a:gd name="connsiteY3" fmla="*/ 3337706 h 4005263"/>
              <a:gd name="connsiteX4" fmla="*/ 7551699 w 8219256"/>
              <a:gd name="connsiteY4" fmla="*/ 4005263 h 4005263"/>
              <a:gd name="connsiteX5" fmla="*/ 0 w 8219256"/>
              <a:gd name="connsiteY5" fmla="*/ 4005263 h 4005263"/>
              <a:gd name="connsiteX6" fmla="*/ 0 w 8219256"/>
              <a:gd name="connsiteY6" fmla="*/ 4005263 h 4005263"/>
              <a:gd name="connsiteX7" fmla="*/ 8339 w 8219256"/>
              <a:gd name="connsiteY7" fmla="*/ 0 h 4005263"/>
              <a:gd name="connsiteX0" fmla="*/ 8339 w 8219256"/>
              <a:gd name="connsiteY0" fmla="*/ 0 h 4005263"/>
              <a:gd name="connsiteX1" fmla="*/ 8219256 w 8219256"/>
              <a:gd name="connsiteY1" fmla="*/ 0 h 4005263"/>
              <a:gd name="connsiteX2" fmla="*/ 8219256 w 8219256"/>
              <a:gd name="connsiteY2" fmla="*/ 0 h 4005263"/>
              <a:gd name="connsiteX3" fmla="*/ 8219256 w 8219256"/>
              <a:gd name="connsiteY3" fmla="*/ 3337706 h 4005263"/>
              <a:gd name="connsiteX4" fmla="*/ 7551699 w 8219256"/>
              <a:gd name="connsiteY4" fmla="*/ 4005263 h 4005263"/>
              <a:gd name="connsiteX5" fmla="*/ 0 w 8219256"/>
              <a:gd name="connsiteY5" fmla="*/ 4005263 h 4005263"/>
              <a:gd name="connsiteX6" fmla="*/ 0 w 8219256"/>
              <a:gd name="connsiteY6" fmla="*/ 4005263 h 4005263"/>
              <a:gd name="connsiteX7" fmla="*/ 8339 w 8219256"/>
              <a:gd name="connsiteY7" fmla="*/ 0 h 400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9256" h="4005263">
                <a:moveTo>
                  <a:pt x="8339" y="0"/>
                </a:moveTo>
                <a:lnTo>
                  <a:pt x="8219256" y="0"/>
                </a:lnTo>
                <a:lnTo>
                  <a:pt x="8219256" y="0"/>
                </a:lnTo>
                <a:lnTo>
                  <a:pt x="8219256" y="3337706"/>
                </a:lnTo>
                <a:cubicBezTo>
                  <a:pt x="8219256" y="3706388"/>
                  <a:pt x="7920381" y="4005263"/>
                  <a:pt x="7551699" y="4005263"/>
                </a:cubicBezTo>
                <a:lnTo>
                  <a:pt x="0" y="4005263"/>
                </a:lnTo>
                <a:lnTo>
                  <a:pt x="0" y="4005263"/>
                </a:lnTo>
                <a:cubicBezTo>
                  <a:pt x="2780" y="2670175"/>
                  <a:pt x="5559" y="1335088"/>
                  <a:pt x="8339" y="0"/>
                </a:cubicBezTo>
                <a:close/>
              </a:path>
            </a:pathLst>
          </a:custGeom>
        </p:spPr>
        <p:txBody>
          <a:bodyPr vert="horz" lIns="91440" tIns="45720" rIns="91440" bIns="45720" rtlCol="0">
            <a:noAutofit/>
          </a:bodyPr>
          <a:lstStyle>
            <a:lvl1pPr>
              <a:defRPr sz="3200"/>
            </a:lvl1pPr>
            <a:lvl2pPr>
              <a:defRPr sz="3200"/>
            </a:lvl2pPr>
            <a:lvl3pPr>
              <a:defRPr sz="3200"/>
            </a:lvl3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650563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1 and numbered lis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08D3E4-671E-4009-8808-6147F088B916}" type="slidenum">
              <a:rPr lang="en-AU" smtClean="0"/>
              <a:pPr/>
              <a:t>‹#›</a:t>
            </a:fld>
            <a:endParaRPr lang="en-AU"/>
          </a:p>
        </p:txBody>
      </p:sp>
      <p:sp>
        <p:nvSpPr>
          <p:cNvPr id="6" name="Title Placeholder 1"/>
          <p:cNvSpPr>
            <a:spLocks noGrp="1"/>
          </p:cNvSpPr>
          <p:nvPr>
            <p:ph type="title" hasCustomPrompt="1"/>
          </p:nvPr>
        </p:nvSpPr>
        <p:spPr>
          <a:xfrm>
            <a:off x="457200" y="274638"/>
            <a:ext cx="8219256" cy="1143000"/>
          </a:xfrm>
          <a:prstGeom prst="rect">
            <a:avLst/>
          </a:prstGeom>
        </p:spPr>
        <p:txBody>
          <a:bodyPr vert="horz" lIns="91440" tIns="45720" rIns="91440" bIns="45720" rtlCol="0" anchor="t">
            <a:noAutofit/>
          </a:bodyPr>
          <a:lstStyle/>
          <a:p>
            <a:r>
              <a:rPr lang="en-US" dirty="0" smtClean="0"/>
              <a:t>Click to edit Heading 1</a:t>
            </a:r>
            <a:endParaRPr lang="en-AU" dirty="0"/>
          </a:p>
        </p:txBody>
      </p:sp>
      <p:sp>
        <p:nvSpPr>
          <p:cNvPr id="9" name="Text Placeholder 2"/>
          <p:cNvSpPr>
            <a:spLocks noGrp="1"/>
          </p:cNvSpPr>
          <p:nvPr>
            <p:ph idx="1" hasCustomPrompt="1"/>
          </p:nvPr>
        </p:nvSpPr>
        <p:spPr>
          <a:xfrm>
            <a:off x="457200" y="1800001"/>
            <a:ext cx="8219256" cy="4077272"/>
          </a:xfrm>
          <a:prstGeom prst="rect">
            <a:avLst/>
          </a:prstGeom>
        </p:spPr>
        <p:txBody>
          <a:bodyPr vert="horz" lIns="91440" tIns="45720" rIns="91440" bIns="45720" rtlCol="0">
            <a:noAutofit/>
          </a:bodyPr>
          <a:lstStyle>
            <a:lvl1pPr marL="514350" indent="-514350">
              <a:buFont typeface="+mj-lt"/>
              <a:buAutoNum type="arabicPeriod"/>
              <a:defRPr sz="3200"/>
            </a:lvl1pPr>
            <a:lvl2pPr marL="971550" indent="-514350">
              <a:buFont typeface="+mj-lt"/>
              <a:buAutoNum type="alphaLcPeriod"/>
              <a:defRPr sz="3200"/>
            </a:lvl2pPr>
            <a:lvl3pPr marL="1371600" indent="-457200">
              <a:buFont typeface="+mj-lt"/>
              <a:buAutoNum type="romanLcPeriod"/>
              <a:defRPr sz="3200"/>
            </a:lvl3pPr>
            <a:lvl4pPr marL="1828800" indent="-457200">
              <a:buFont typeface="+mj-lt"/>
              <a:buAutoNum type="arabicPeriod"/>
              <a:defRPr/>
            </a:lvl4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724236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2 and plai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418400"/>
            <a:ext cx="8147248" cy="2460419"/>
          </a:xfrm>
          <a:prstGeom prst="rect">
            <a:avLst/>
          </a:prstGeom>
        </p:spPr>
        <p:txBody>
          <a:bodyPr vert="horz" lIns="91440" tIns="45720" rIns="91440" bIns="45720" rtlCol="0" anchor="t">
            <a:noAutofit/>
          </a:bodyPr>
          <a:lstStyle>
            <a:lvl1pPr>
              <a:defRPr sz="4000" baseline="0"/>
            </a:lvl1pPr>
          </a:lstStyle>
          <a:p>
            <a:r>
              <a:rPr lang="en-US" dirty="0" smtClean="0"/>
              <a:t>Click to edit Heading 2</a:t>
            </a:r>
            <a:br>
              <a:rPr lang="en-US" dirty="0" smtClean="0"/>
            </a:br>
            <a:r>
              <a:rPr lang="en-US" dirty="0" smtClean="0"/>
              <a:t>[use this to mark sections in your presentation …]</a:t>
            </a:r>
            <a:endParaRPr lang="en-AU" dirty="0"/>
          </a:p>
        </p:txBody>
      </p:sp>
    </p:spTree>
    <p:extLst>
      <p:ext uri="{BB962C8B-B14F-4D97-AF65-F5344CB8AC3E}">
        <p14:creationId xmlns:p14="http://schemas.microsoft.com/office/powerpoint/2010/main" val="20233796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2 and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418400"/>
            <a:ext cx="8219256" cy="1143000"/>
          </a:xfrm>
          <a:prstGeom prst="rect">
            <a:avLst/>
          </a:prstGeom>
        </p:spPr>
        <p:txBody>
          <a:bodyPr vert="horz" lIns="91440" tIns="45720" rIns="91440" bIns="45720" rtlCol="0" anchor="t">
            <a:noAutofit/>
          </a:bodyPr>
          <a:lstStyle>
            <a:lvl1pPr>
              <a:defRPr sz="4000"/>
            </a:lvl1pPr>
          </a:lstStyle>
          <a:p>
            <a:r>
              <a:rPr lang="en-US" dirty="0" smtClean="0"/>
              <a:t>Click to edit Heading 2</a:t>
            </a:r>
            <a:endParaRPr lang="en-AU" dirty="0"/>
          </a:p>
        </p:txBody>
      </p:sp>
      <p:sp>
        <p:nvSpPr>
          <p:cNvPr id="6" name="Text Placeholder 2"/>
          <p:cNvSpPr>
            <a:spLocks noGrp="1"/>
          </p:cNvSpPr>
          <p:nvPr>
            <p:ph idx="1" hasCustomPrompt="1"/>
          </p:nvPr>
        </p:nvSpPr>
        <p:spPr>
          <a:xfrm>
            <a:off x="457200" y="2879961"/>
            <a:ext cx="8219256" cy="2493255"/>
          </a:xfrm>
          <a:prstGeom prst="rect">
            <a:avLst/>
          </a:prstGeom>
        </p:spPr>
        <p:txBody>
          <a:bodyPr vert="horz" lIns="91440" tIns="45720" rIns="91440" bIns="45720" rtlCol="0">
            <a:noAutofit/>
          </a:bodyPr>
          <a:lstStyle>
            <a:lvl1pPr marL="0" indent="0">
              <a:buNone/>
              <a:defRPr/>
            </a:lvl1pPr>
          </a:lstStyle>
          <a:p>
            <a:pPr lvl="0"/>
            <a:r>
              <a:rPr lang="en-US" dirty="0" smtClean="0"/>
              <a:t>Text</a:t>
            </a:r>
          </a:p>
        </p:txBody>
      </p:sp>
    </p:spTree>
    <p:extLst>
      <p:ext uri="{BB962C8B-B14F-4D97-AF65-F5344CB8AC3E}">
        <p14:creationId xmlns:p14="http://schemas.microsoft.com/office/powerpoint/2010/main" val="15915561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1, text and four images">
    <p:spTree>
      <p:nvGrpSpPr>
        <p:cNvPr id="1" name=""/>
        <p:cNvGrpSpPr/>
        <p:nvPr/>
      </p:nvGrpSpPr>
      <p:grpSpPr>
        <a:xfrm>
          <a:off x="0" y="0"/>
          <a:ext cx="0" cy="0"/>
          <a:chOff x="0" y="0"/>
          <a:chExt cx="0" cy="0"/>
        </a:xfrm>
      </p:grpSpPr>
      <p:sp>
        <p:nvSpPr>
          <p:cNvPr id="24" name="Picture Placeholder 23"/>
          <p:cNvSpPr>
            <a:spLocks noGrp="1"/>
          </p:cNvSpPr>
          <p:nvPr>
            <p:ph type="pic" sz="quarter" idx="14" hasCustomPrompt="1"/>
          </p:nvPr>
        </p:nvSpPr>
        <p:spPr>
          <a:xfrm>
            <a:off x="4680232" y="1800000"/>
            <a:ext cx="1980000" cy="1980000"/>
          </a:xfrm>
          <a:ln w="3175">
            <a:solidFill>
              <a:schemeClr val="tx2"/>
            </a:solidFill>
          </a:ln>
        </p:spPr>
        <p:txBody>
          <a:bodyPr>
            <a:normAutofit/>
          </a:bodyPr>
          <a:lstStyle>
            <a:lvl1pPr marL="0" indent="0">
              <a:buNone/>
              <a:defRPr lang="en-AU" sz="1800" baseline="0" dirty="0"/>
            </a:lvl1pPr>
          </a:lstStyle>
          <a:p>
            <a:r>
              <a:rPr lang="en-AU" dirty="0" smtClean="0"/>
              <a:t>[Click on icon to insert image]</a:t>
            </a:r>
            <a:endParaRPr lang="en-AU" dirty="0"/>
          </a:p>
        </p:txBody>
      </p:sp>
      <p:sp>
        <p:nvSpPr>
          <p:cNvPr id="25" name="Picture Placeholder 23"/>
          <p:cNvSpPr>
            <a:spLocks noGrp="1"/>
          </p:cNvSpPr>
          <p:nvPr>
            <p:ph type="pic" sz="quarter" idx="15" hasCustomPrompt="1"/>
          </p:nvPr>
        </p:nvSpPr>
        <p:spPr>
          <a:xfrm>
            <a:off x="6696456" y="1800000"/>
            <a:ext cx="1980000" cy="1980000"/>
          </a:xfr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26" name="Picture Placeholder 23"/>
          <p:cNvSpPr>
            <a:spLocks noGrp="1"/>
          </p:cNvSpPr>
          <p:nvPr>
            <p:ph type="pic" sz="quarter" idx="16" hasCustomPrompt="1"/>
          </p:nvPr>
        </p:nvSpPr>
        <p:spPr>
          <a:xfrm>
            <a:off x="4680232" y="3826800"/>
            <a:ext cx="1980000" cy="1980000"/>
          </a:xfr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22" name="Picture Placeholder 21"/>
          <p:cNvSpPr>
            <a:spLocks noGrp="1"/>
          </p:cNvSpPr>
          <p:nvPr>
            <p:ph type="pic" sz="quarter" idx="13" hasCustomPrompt="1"/>
          </p:nvPr>
        </p:nvSpPr>
        <p:spPr>
          <a:xfrm>
            <a:off x="6696456" y="3826800"/>
            <a:ext cx="1980000" cy="198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2" name="Title 1"/>
          <p:cNvSpPr>
            <a:spLocks noGrp="1"/>
          </p:cNvSpPr>
          <p:nvPr>
            <p:ph type="title" hasCustomPrompt="1"/>
          </p:nvPr>
        </p:nvSpPr>
        <p:spPr/>
        <p:txBody>
          <a:bodyPr>
            <a:noAutofit/>
          </a:bodyPr>
          <a:lstStyle>
            <a:lvl1pPr>
              <a:defRPr>
                <a:solidFill>
                  <a:schemeClr val="tx2"/>
                </a:solidFill>
              </a:defRPr>
            </a:lvl1pPr>
          </a:lstStyle>
          <a:p>
            <a:r>
              <a:rPr lang="en-US" dirty="0" smtClean="0"/>
              <a:t>Click to edit Heading 1</a:t>
            </a:r>
            <a:endParaRPr lang="en-AU" dirty="0"/>
          </a:p>
        </p:txBody>
      </p:sp>
      <p:sp>
        <p:nvSpPr>
          <p:cNvPr id="3" name="Content Placeholder 2"/>
          <p:cNvSpPr>
            <a:spLocks noGrp="1"/>
          </p:cNvSpPr>
          <p:nvPr>
            <p:ph sz="half" idx="1" hasCustomPrompt="1"/>
          </p:nvPr>
        </p:nvSpPr>
        <p:spPr>
          <a:xfrm>
            <a:off x="457200" y="1800000"/>
            <a:ext cx="4038600" cy="4005411"/>
          </a:xfrm>
        </p:spPr>
        <p:txBody>
          <a:bodyPr>
            <a:noAutofit/>
          </a:bodyPr>
          <a:lstStyle>
            <a:lvl1pPr marL="0" indent="0">
              <a:buFontTx/>
              <a:buNone/>
              <a:defRPr sz="3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p:txBody>
      </p:sp>
      <p:sp>
        <p:nvSpPr>
          <p:cNvPr id="7" name="Slide Number Placeholder 6"/>
          <p:cNvSpPr>
            <a:spLocks noGrp="1"/>
          </p:cNvSpPr>
          <p:nvPr>
            <p:ph type="sldNum" sz="quarter" idx="12"/>
          </p:nvPr>
        </p:nvSpPr>
        <p:spPr/>
        <p:txBody>
          <a:bodyPr/>
          <a:lstStyle/>
          <a:p>
            <a:fld id="{3C08D3E4-671E-4009-8808-6147F088B916}" type="slidenum">
              <a:rPr lang="en-AU" smtClean="0"/>
              <a:t>‹#›</a:t>
            </a:fld>
            <a:endParaRPr lang="en-AU"/>
          </a:p>
        </p:txBody>
      </p:sp>
    </p:spTree>
    <p:extLst>
      <p:ext uri="{BB962C8B-B14F-4D97-AF65-F5344CB8AC3E}">
        <p14:creationId xmlns:p14="http://schemas.microsoft.com/office/powerpoint/2010/main" val="27807876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1, bullet list and four images">
    <p:spTree>
      <p:nvGrpSpPr>
        <p:cNvPr id="1" name=""/>
        <p:cNvGrpSpPr/>
        <p:nvPr/>
      </p:nvGrpSpPr>
      <p:grpSpPr>
        <a:xfrm>
          <a:off x="0" y="0"/>
          <a:ext cx="0" cy="0"/>
          <a:chOff x="0" y="0"/>
          <a:chExt cx="0" cy="0"/>
        </a:xfrm>
      </p:grpSpPr>
      <p:sp>
        <p:nvSpPr>
          <p:cNvPr id="24" name="Picture Placeholder 23"/>
          <p:cNvSpPr>
            <a:spLocks noGrp="1"/>
          </p:cNvSpPr>
          <p:nvPr>
            <p:ph type="pic" sz="quarter" idx="14" hasCustomPrompt="1"/>
          </p:nvPr>
        </p:nvSpPr>
        <p:spPr>
          <a:xfrm>
            <a:off x="4680232" y="1800000"/>
            <a:ext cx="1980000" cy="1980000"/>
          </a:xfr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25" name="Picture Placeholder 23"/>
          <p:cNvSpPr>
            <a:spLocks noGrp="1"/>
          </p:cNvSpPr>
          <p:nvPr>
            <p:ph type="pic" sz="quarter" idx="15" hasCustomPrompt="1"/>
          </p:nvPr>
        </p:nvSpPr>
        <p:spPr>
          <a:xfrm>
            <a:off x="6696456" y="1800000"/>
            <a:ext cx="1980000" cy="1980000"/>
          </a:xfr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26" name="Picture Placeholder 23"/>
          <p:cNvSpPr>
            <a:spLocks noGrp="1"/>
          </p:cNvSpPr>
          <p:nvPr>
            <p:ph type="pic" sz="quarter" idx="16" hasCustomPrompt="1"/>
          </p:nvPr>
        </p:nvSpPr>
        <p:spPr>
          <a:xfrm>
            <a:off x="4680232" y="3826800"/>
            <a:ext cx="1980000" cy="1980000"/>
          </a:xfr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22" name="Picture Placeholder 21"/>
          <p:cNvSpPr>
            <a:spLocks noGrp="1"/>
          </p:cNvSpPr>
          <p:nvPr>
            <p:ph type="pic" sz="quarter" idx="13" hasCustomPrompt="1"/>
          </p:nvPr>
        </p:nvSpPr>
        <p:spPr>
          <a:xfrm>
            <a:off x="6696456" y="3826800"/>
            <a:ext cx="1980000" cy="198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2" name="Title 1"/>
          <p:cNvSpPr>
            <a:spLocks noGrp="1"/>
          </p:cNvSpPr>
          <p:nvPr>
            <p:ph type="title" hasCustomPrompt="1"/>
          </p:nvPr>
        </p:nvSpPr>
        <p:spPr/>
        <p:txBody>
          <a:bodyPr>
            <a:noAutofit/>
          </a:bodyPr>
          <a:lstStyle>
            <a:lvl1pPr>
              <a:defRPr>
                <a:solidFill>
                  <a:schemeClr val="tx2"/>
                </a:solidFill>
              </a:defRPr>
            </a:lvl1pPr>
          </a:lstStyle>
          <a:p>
            <a:r>
              <a:rPr lang="en-US" dirty="0" smtClean="0"/>
              <a:t>Click to edit Heading 1</a:t>
            </a:r>
            <a:endParaRPr lang="en-AU" dirty="0"/>
          </a:p>
        </p:txBody>
      </p:sp>
      <p:sp>
        <p:nvSpPr>
          <p:cNvPr id="3" name="Content Placeholder 2"/>
          <p:cNvSpPr>
            <a:spLocks noGrp="1"/>
          </p:cNvSpPr>
          <p:nvPr>
            <p:ph sz="half" idx="1" hasCustomPrompt="1"/>
          </p:nvPr>
        </p:nvSpPr>
        <p:spPr>
          <a:xfrm>
            <a:off x="457200" y="1800000"/>
            <a:ext cx="4038600" cy="4005411"/>
          </a:xfrm>
        </p:spPr>
        <p:txBody>
          <a:bodyPr>
            <a:noAutofit/>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12"/>
          </p:nvPr>
        </p:nvSpPr>
        <p:spPr/>
        <p:txBody>
          <a:bodyPr/>
          <a:lstStyle/>
          <a:p>
            <a:fld id="{3C08D3E4-671E-4009-8808-6147F088B916}" type="slidenum">
              <a:rPr lang="en-AU" smtClean="0"/>
              <a:t>‹#›</a:t>
            </a:fld>
            <a:endParaRPr lang="en-AU"/>
          </a:p>
        </p:txBody>
      </p:sp>
    </p:spTree>
    <p:extLst>
      <p:ext uri="{BB962C8B-B14F-4D97-AF65-F5344CB8AC3E}">
        <p14:creationId xmlns:p14="http://schemas.microsoft.com/office/powerpoint/2010/main" val="19344263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1, numbered list and four images">
    <p:spTree>
      <p:nvGrpSpPr>
        <p:cNvPr id="1" name=""/>
        <p:cNvGrpSpPr/>
        <p:nvPr/>
      </p:nvGrpSpPr>
      <p:grpSpPr>
        <a:xfrm>
          <a:off x="0" y="0"/>
          <a:ext cx="0" cy="0"/>
          <a:chOff x="0" y="0"/>
          <a:chExt cx="0" cy="0"/>
        </a:xfrm>
      </p:grpSpPr>
      <p:sp>
        <p:nvSpPr>
          <p:cNvPr id="24" name="Picture Placeholder 23"/>
          <p:cNvSpPr>
            <a:spLocks noGrp="1"/>
          </p:cNvSpPr>
          <p:nvPr>
            <p:ph type="pic" sz="quarter" idx="14" hasCustomPrompt="1"/>
          </p:nvPr>
        </p:nvSpPr>
        <p:spPr>
          <a:xfrm>
            <a:off x="4680232" y="1800000"/>
            <a:ext cx="1980000" cy="1980000"/>
          </a:xfrm>
          <a:ln w="3175">
            <a:solidFill>
              <a:schemeClr val="tx2"/>
            </a:solidFill>
          </a:ln>
        </p:spPr>
        <p:txBody>
          <a:bodyPr>
            <a:normAutofit/>
          </a:bodyPr>
          <a:lstStyle>
            <a:lvl1pPr marL="0" indent="0">
              <a:buNone/>
              <a:defRPr lang="en-AU" sz="1800" dirty="0"/>
            </a:lvl1pPr>
          </a:lstStyle>
          <a:p>
            <a:r>
              <a:rPr lang="en-AU" dirty="0" smtClean="0"/>
              <a:t>[Insert image]</a:t>
            </a:r>
            <a:endParaRPr lang="en-AU" dirty="0"/>
          </a:p>
        </p:txBody>
      </p:sp>
      <p:sp>
        <p:nvSpPr>
          <p:cNvPr id="25" name="Picture Placeholder 23"/>
          <p:cNvSpPr>
            <a:spLocks noGrp="1"/>
          </p:cNvSpPr>
          <p:nvPr>
            <p:ph type="pic" sz="quarter" idx="15" hasCustomPrompt="1"/>
          </p:nvPr>
        </p:nvSpPr>
        <p:spPr>
          <a:xfrm>
            <a:off x="6696456" y="1800000"/>
            <a:ext cx="1980000" cy="1980000"/>
          </a:xfrm>
          <a:ln w="3175">
            <a:solidFill>
              <a:schemeClr val="tx2"/>
            </a:solidFill>
          </a:ln>
        </p:spPr>
        <p:txBody>
          <a:bodyPr>
            <a:normAutofit/>
          </a:bodyPr>
          <a:lstStyle>
            <a:lvl1pPr marL="0" indent="0">
              <a:buNone/>
              <a:defRPr lang="en-AU" sz="1800" dirty="0"/>
            </a:lvl1pPr>
          </a:lstStyle>
          <a:p>
            <a:r>
              <a:rPr lang="en-AU" dirty="0" smtClean="0"/>
              <a:t>[Insert image]</a:t>
            </a:r>
            <a:endParaRPr lang="en-AU" dirty="0"/>
          </a:p>
        </p:txBody>
      </p:sp>
      <p:sp>
        <p:nvSpPr>
          <p:cNvPr id="26" name="Picture Placeholder 23"/>
          <p:cNvSpPr>
            <a:spLocks noGrp="1"/>
          </p:cNvSpPr>
          <p:nvPr>
            <p:ph type="pic" sz="quarter" idx="16" hasCustomPrompt="1"/>
          </p:nvPr>
        </p:nvSpPr>
        <p:spPr>
          <a:xfrm>
            <a:off x="4680232" y="3826800"/>
            <a:ext cx="1980000" cy="1980000"/>
          </a:xfrm>
          <a:ln w="3175">
            <a:solidFill>
              <a:schemeClr val="tx2"/>
            </a:solidFill>
          </a:ln>
        </p:spPr>
        <p:txBody>
          <a:bodyPr>
            <a:normAutofit/>
          </a:bodyPr>
          <a:lstStyle>
            <a:lvl1pPr marL="0" indent="0">
              <a:buNone/>
              <a:defRPr lang="en-AU" sz="1800" dirty="0"/>
            </a:lvl1pPr>
          </a:lstStyle>
          <a:p>
            <a:r>
              <a:rPr lang="en-AU" dirty="0" smtClean="0"/>
              <a:t>[Insert image]</a:t>
            </a:r>
            <a:endParaRPr lang="en-AU" dirty="0"/>
          </a:p>
        </p:txBody>
      </p:sp>
      <p:sp>
        <p:nvSpPr>
          <p:cNvPr id="22" name="Picture Placeholder 21"/>
          <p:cNvSpPr>
            <a:spLocks noGrp="1"/>
          </p:cNvSpPr>
          <p:nvPr>
            <p:ph type="pic" sz="quarter" idx="13" hasCustomPrompt="1"/>
          </p:nvPr>
        </p:nvSpPr>
        <p:spPr>
          <a:xfrm>
            <a:off x="6696456" y="3826800"/>
            <a:ext cx="1980000" cy="198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smtClean="0"/>
              <a:t>[Insert image]</a:t>
            </a:r>
            <a:endParaRPr lang="en-AU" dirty="0"/>
          </a:p>
        </p:txBody>
      </p:sp>
      <p:sp>
        <p:nvSpPr>
          <p:cNvPr id="2" name="Title 1"/>
          <p:cNvSpPr>
            <a:spLocks noGrp="1"/>
          </p:cNvSpPr>
          <p:nvPr>
            <p:ph type="title" hasCustomPrompt="1"/>
          </p:nvPr>
        </p:nvSpPr>
        <p:spPr/>
        <p:txBody>
          <a:bodyPr>
            <a:noAutofit/>
          </a:bodyPr>
          <a:lstStyle>
            <a:lvl1pPr>
              <a:defRPr>
                <a:solidFill>
                  <a:schemeClr val="tx2"/>
                </a:solidFill>
              </a:defRPr>
            </a:lvl1pPr>
          </a:lstStyle>
          <a:p>
            <a:r>
              <a:rPr lang="en-US" dirty="0" smtClean="0"/>
              <a:t>Click to edit Heading 1</a:t>
            </a:r>
            <a:endParaRPr lang="en-AU" dirty="0"/>
          </a:p>
        </p:txBody>
      </p:sp>
      <p:sp>
        <p:nvSpPr>
          <p:cNvPr id="7" name="Slide Number Placeholder 6"/>
          <p:cNvSpPr>
            <a:spLocks noGrp="1"/>
          </p:cNvSpPr>
          <p:nvPr>
            <p:ph type="sldNum" sz="quarter" idx="12"/>
          </p:nvPr>
        </p:nvSpPr>
        <p:spPr/>
        <p:txBody>
          <a:bodyPr/>
          <a:lstStyle/>
          <a:p>
            <a:fld id="{3C08D3E4-671E-4009-8808-6147F088B916}" type="slidenum">
              <a:rPr lang="en-AU" smtClean="0"/>
              <a:t>‹#›</a:t>
            </a:fld>
            <a:endParaRPr lang="en-AU"/>
          </a:p>
        </p:txBody>
      </p:sp>
      <p:sp>
        <p:nvSpPr>
          <p:cNvPr id="9" name="Text Placeholder 2"/>
          <p:cNvSpPr>
            <a:spLocks noGrp="1"/>
          </p:cNvSpPr>
          <p:nvPr>
            <p:ph idx="17" hasCustomPrompt="1"/>
          </p:nvPr>
        </p:nvSpPr>
        <p:spPr>
          <a:xfrm>
            <a:off x="467544" y="1800000"/>
            <a:ext cx="4042800" cy="4006800"/>
          </a:xfrm>
          <a:prstGeom prst="rect">
            <a:avLst/>
          </a:prstGeom>
        </p:spPr>
        <p:txBody>
          <a:bodyPr vert="horz" lIns="91440" tIns="45720" rIns="91440" bIns="45720" rtlCol="0">
            <a:noAutofit/>
          </a:bodyPr>
          <a:lstStyle>
            <a:lvl1pPr marL="514350" indent="-514350">
              <a:buFont typeface="+mj-lt"/>
              <a:buAutoNum type="arabicPeriod"/>
              <a:defRPr sz="3200"/>
            </a:lvl1pPr>
            <a:lvl2pPr marL="971550" indent="-514350">
              <a:buFont typeface="+mj-lt"/>
              <a:buAutoNum type="alphaLcPeriod"/>
              <a:defRPr sz="3200"/>
            </a:lvl2pPr>
            <a:lvl3pPr marL="1371600" indent="-457200">
              <a:buFont typeface="+mj-lt"/>
              <a:buAutoNum type="romanLcPeriod"/>
              <a:defRPr sz="3200"/>
            </a:lvl3pPr>
            <a:lvl4pPr marL="1828800" indent="-457200">
              <a:buFont typeface="+mj-lt"/>
              <a:buAutoNum type="arabicPeriod"/>
              <a:defRPr/>
            </a:lvl4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37732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1, content and one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800000"/>
            <a:ext cx="4042792" cy="3960440"/>
          </a:xfrm>
          <a:prstGeom prst="rect">
            <a:avLst/>
          </a:prstGeom>
        </p:spPr>
        <p:txBody>
          <a:bodyPr vert="horz" lIns="91440" tIns="45720" rIns="91440" bIns="45720" rtlCol="0" anchor="t">
            <a:noAutofit/>
          </a:bodyPr>
          <a:lstStyle>
            <a:lvl1pPr>
              <a:defRPr sz="2800">
                <a:solidFill>
                  <a:schemeClr val="tx1"/>
                </a:solidFill>
                <a:latin typeface="+mn-lt"/>
              </a:defRPr>
            </a:lvl1pPr>
          </a:lstStyle>
          <a:p>
            <a:r>
              <a:rPr lang="en-US" dirty="0" smtClean="0"/>
              <a:t>Click to edit text</a:t>
            </a:r>
            <a:endParaRPr lang="en-AU" dirty="0"/>
          </a:p>
        </p:txBody>
      </p:sp>
      <p:sp>
        <p:nvSpPr>
          <p:cNvPr id="6" name="Picture Placeholder 21"/>
          <p:cNvSpPr>
            <a:spLocks noGrp="1"/>
          </p:cNvSpPr>
          <p:nvPr>
            <p:ph type="pic" sz="quarter" idx="13" hasCustomPrompt="1"/>
          </p:nvPr>
        </p:nvSpPr>
        <p:spPr>
          <a:xfrm>
            <a:off x="4680000" y="1800000"/>
            <a:ext cx="3960000" cy="396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smtClean="0"/>
              <a:t>[Click on icon to insert image]</a:t>
            </a:r>
            <a:endParaRPr lang="en-AU" dirty="0"/>
          </a:p>
        </p:txBody>
      </p:sp>
      <p:sp>
        <p:nvSpPr>
          <p:cNvPr id="22" name="Text Placeholder 21"/>
          <p:cNvSpPr>
            <a:spLocks noGrp="1"/>
          </p:cNvSpPr>
          <p:nvPr>
            <p:ph type="body" sz="quarter" idx="14" hasCustomPrompt="1"/>
          </p:nvPr>
        </p:nvSpPr>
        <p:spPr>
          <a:xfrm>
            <a:off x="457200" y="273600"/>
            <a:ext cx="8218800" cy="1144800"/>
          </a:xfrm>
        </p:spPr>
        <p:txBody>
          <a:bodyPr>
            <a:noAutofit/>
          </a:bodyPr>
          <a:lstStyle>
            <a:lvl1pPr marL="0" indent="0">
              <a:spcBef>
                <a:spcPts val="0"/>
              </a:spcBef>
              <a:buNone/>
              <a:defRPr sz="4400">
                <a:solidFill>
                  <a:schemeClr val="tx2"/>
                </a:solidFill>
                <a:latin typeface="+mj-lt"/>
              </a:defRPr>
            </a:lvl1pPr>
          </a:lstStyle>
          <a:p>
            <a:pPr lvl="0"/>
            <a:r>
              <a:rPr lang="en-AU" dirty="0" smtClean="0"/>
              <a:t>Click to edit Heading 1</a:t>
            </a:r>
            <a:endParaRPr lang="en-AU" dirty="0"/>
          </a:p>
        </p:txBody>
      </p:sp>
    </p:spTree>
    <p:extLst>
      <p:ext uri="{BB962C8B-B14F-4D97-AF65-F5344CB8AC3E}">
        <p14:creationId xmlns:p14="http://schemas.microsoft.com/office/powerpoint/2010/main" val="35958024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4653034"/>
            <a:ext cx="9144000" cy="2204966"/>
          </a:xfrm>
          <a:prstGeom prst="rect">
            <a:avLst/>
          </a:prstGeom>
          <a:gradFill>
            <a:gsLst>
              <a:gs pos="0">
                <a:schemeClr val="tx2"/>
              </a:gs>
              <a:gs pos="100000">
                <a:srgbClr val="0073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3046445"/>
            <a:ext cx="9144000" cy="3200400"/>
          </a:xfrm>
          <a:prstGeom prst="rect">
            <a:avLst/>
          </a:prstGeom>
        </p:spPr>
      </p:pic>
      <p:sp>
        <p:nvSpPr>
          <p:cNvPr id="2" name="Title Placeholder 1"/>
          <p:cNvSpPr>
            <a:spLocks noGrp="1"/>
          </p:cNvSpPr>
          <p:nvPr>
            <p:ph type="title"/>
          </p:nvPr>
        </p:nvSpPr>
        <p:spPr>
          <a:xfrm>
            <a:off x="457200" y="274638"/>
            <a:ext cx="8219256" cy="1143000"/>
          </a:xfrm>
          <a:prstGeom prst="rect">
            <a:avLst/>
          </a:prstGeom>
        </p:spPr>
        <p:txBody>
          <a:bodyPr vert="horz" lIns="91440" tIns="45720" rIns="91440" bIns="45720" rtlCol="0" anchor="t">
            <a:noAutofit/>
          </a:bodyPr>
          <a:lstStyle/>
          <a:p>
            <a:r>
              <a:rPr lang="en-US" dirty="0" smtClean="0"/>
              <a:t>Click to edit Heading 1</a:t>
            </a:r>
            <a:endParaRPr lang="en-AU" dirty="0"/>
          </a:p>
        </p:txBody>
      </p:sp>
      <p:sp>
        <p:nvSpPr>
          <p:cNvPr id="3" name="Text Placeholder 2"/>
          <p:cNvSpPr>
            <a:spLocks noGrp="1"/>
          </p:cNvSpPr>
          <p:nvPr>
            <p:ph type="body" idx="1"/>
          </p:nvPr>
        </p:nvSpPr>
        <p:spPr>
          <a:xfrm>
            <a:off x="457200" y="1800001"/>
            <a:ext cx="8229600" cy="3955516"/>
          </a:xfrm>
          <a:prstGeom prst="rect">
            <a:avLst/>
          </a:prstGeom>
        </p:spPr>
        <p:txBody>
          <a:bodyPr vert="horz" lIns="91440" tIns="45720" rIns="91440" bIns="45720" rtlCol="0">
            <a:noAutofit/>
          </a:bodyPr>
          <a:lstStyle/>
          <a:p>
            <a:pPr lvl="0"/>
            <a:r>
              <a:rPr lang="en-US" dirty="0" smtClean="0"/>
              <a:t>Click to edit text</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3C08D3E4-671E-4009-8808-6147F088B916}" type="slidenum">
              <a:rPr lang="en-AU" smtClean="0"/>
              <a:pPr/>
              <a:t>‹#›</a:t>
            </a:fld>
            <a:endParaRPr lang="en-AU"/>
          </a:p>
        </p:txBody>
      </p:sp>
      <p:sp>
        <p:nvSpPr>
          <p:cNvPr id="9" name="Title 1"/>
          <p:cNvSpPr txBox="1">
            <a:spLocks/>
          </p:cNvSpPr>
          <p:nvPr/>
        </p:nvSpPr>
        <p:spPr>
          <a:xfrm>
            <a:off x="384284" y="6246845"/>
            <a:ext cx="3454152"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kern="1200">
                <a:solidFill>
                  <a:schemeClr val="bg1"/>
                </a:solidFill>
                <a:latin typeface="Franklin Gothic Book" pitchFamily="34" charset="0"/>
                <a:ea typeface="+mj-ea"/>
                <a:cs typeface="+mj-cs"/>
              </a:defRPr>
            </a:lvl1pPr>
          </a:lstStyle>
          <a:p>
            <a:r>
              <a:rPr lang="en-US" sz="1600" dirty="0" smtClean="0"/>
              <a:t>Cardinia Shire Council</a:t>
            </a:r>
            <a:endParaRPr lang="en-AU" sz="1600" dirty="0"/>
          </a:p>
        </p:txBody>
      </p:sp>
    </p:spTree>
    <p:extLst>
      <p:ext uri="{BB962C8B-B14F-4D97-AF65-F5344CB8AC3E}">
        <p14:creationId xmlns:p14="http://schemas.microsoft.com/office/powerpoint/2010/main" val="3279323576"/>
      </p:ext>
    </p:extLst>
  </p:cSld>
  <p:clrMap bg1="lt1" tx1="dk1" bg2="lt2" tx2="dk2" accent1="accent1" accent2="accent2" accent3="accent3" accent4="accent4" accent5="accent5" accent6="accent6" hlink="hlink" folHlink="folHlink"/>
  <p:sldLayoutIdLst>
    <p:sldLayoutId id="2147483699" r:id="rId1"/>
    <p:sldLayoutId id="2147483693" r:id="rId2"/>
    <p:sldLayoutId id="2147483695" r:id="rId3"/>
    <p:sldLayoutId id="2147483700" r:id="rId4"/>
    <p:sldLayoutId id="2147483696" r:id="rId5"/>
    <p:sldLayoutId id="2147483706" r:id="rId6"/>
    <p:sldLayoutId id="2147483676" r:id="rId7"/>
    <p:sldLayoutId id="2147483705" r:id="rId8"/>
    <p:sldLayoutId id="2147483698" r:id="rId9"/>
    <p:sldLayoutId id="2147483707" r:id="rId10"/>
    <p:sldLayoutId id="2147483708" r:id="rId11"/>
    <p:sldLayoutId id="2147483703" r:id="rId12"/>
    <p:sldLayoutId id="2147483704" r:id="rId13"/>
    <p:sldLayoutId id="2147483680" r:id="rId14"/>
    <p:sldLayoutId id="2147483679" r:id="rId15"/>
    <p:sldLayoutId id="2147483701" r:id="rId16"/>
    <p:sldLayoutId id="2147483702" r:id="rId17"/>
    <p:sldLayoutId id="2147483710" r:id="rId18"/>
    <p:sldLayoutId id="2147483711" r:id="rId19"/>
  </p:sldLayoutIdLst>
  <p:timing>
    <p:tnLst>
      <p:par>
        <p:cTn id="1" dur="indefinite" restart="never" nodeType="tmRoot"/>
      </p:par>
    </p:tnLst>
  </p:timing>
  <p:hf hdr="0"/>
  <p:txStyles>
    <p:titleStyle>
      <a:lvl1pPr algn="l"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AU" dirty="0" smtClean="0"/>
              <a:t>April 2017</a:t>
            </a:r>
            <a:endParaRPr lang="en-AU" dirty="0"/>
          </a:p>
        </p:txBody>
      </p:sp>
      <p:sp>
        <p:nvSpPr>
          <p:cNvPr id="3" name="Text Placeholder 2"/>
          <p:cNvSpPr>
            <a:spLocks noGrp="1"/>
          </p:cNvSpPr>
          <p:nvPr>
            <p:ph type="body" sz="quarter" idx="10"/>
          </p:nvPr>
        </p:nvSpPr>
        <p:spPr/>
        <p:txBody>
          <a:bodyPr/>
          <a:lstStyle/>
          <a:p>
            <a:r>
              <a:rPr lang="en-AU" dirty="0"/>
              <a:t>Budget </a:t>
            </a:r>
            <a:r>
              <a:rPr lang="en-AU" dirty="0" smtClean="0"/>
              <a:t>2017-18</a:t>
            </a:r>
            <a:endParaRPr lang="en-AU" dirty="0"/>
          </a:p>
        </p:txBody>
      </p:sp>
    </p:spTree>
    <p:extLst>
      <p:ext uri="{BB962C8B-B14F-4D97-AF65-F5344CB8AC3E}">
        <p14:creationId xmlns:p14="http://schemas.microsoft.com/office/powerpoint/2010/main" val="34957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3672408"/>
          </a:xfrm>
        </p:spPr>
        <p:txBody>
          <a:bodyPr/>
          <a:lstStyle/>
          <a:p>
            <a:r>
              <a:rPr lang="en-AU" sz="4000" dirty="0" smtClean="0"/>
              <a:t>Councils are no longer Roads, Rates and Rubbish. </a:t>
            </a:r>
          </a:p>
          <a:p>
            <a:r>
              <a:rPr lang="en-AU" sz="4000" dirty="0" smtClean="0"/>
              <a:t>Council is delivering services now that it did not deliver 10 years ago, while collecting 3.5 </a:t>
            </a:r>
            <a:r>
              <a:rPr lang="en-AU" sz="4000" dirty="0"/>
              <a:t>cents of every tax dollar raised nationally</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10</a:t>
            </a:fld>
            <a:endParaRPr lang="en-AU" dirty="0"/>
          </a:p>
        </p:txBody>
      </p:sp>
      <p:sp>
        <p:nvSpPr>
          <p:cNvPr id="5" name="Title 4"/>
          <p:cNvSpPr>
            <a:spLocks noGrp="1"/>
          </p:cNvSpPr>
          <p:nvPr>
            <p:ph type="title"/>
          </p:nvPr>
        </p:nvSpPr>
        <p:spPr/>
        <p:txBody>
          <a:bodyPr/>
          <a:lstStyle/>
          <a:p>
            <a:r>
              <a:rPr lang="en-AU" dirty="0" smtClean="0"/>
              <a:t>Role of Council</a:t>
            </a:r>
            <a:endParaRPr lang="en-AU" dirty="0"/>
          </a:p>
        </p:txBody>
      </p:sp>
      <p:sp>
        <p:nvSpPr>
          <p:cNvPr id="2" name="Rectangle 1"/>
          <p:cNvSpPr/>
          <p:nvPr/>
        </p:nvSpPr>
        <p:spPr>
          <a:xfrm>
            <a:off x="248429" y="5892080"/>
            <a:ext cx="2260555" cy="230832"/>
          </a:xfrm>
          <a:prstGeom prst="rect">
            <a:avLst/>
          </a:prstGeom>
        </p:spPr>
        <p:txBody>
          <a:bodyPr wrap="none">
            <a:spAutoFit/>
          </a:bodyPr>
          <a:lstStyle/>
          <a:p>
            <a:r>
              <a:rPr lang="en-AU" sz="900" dirty="0"/>
              <a:t>(</a:t>
            </a:r>
            <a:r>
              <a:rPr lang="en-AU" sz="900" dirty="0">
                <a:solidFill>
                  <a:srgbClr val="FF0000"/>
                </a:solidFill>
              </a:rPr>
              <a:t>Source </a:t>
            </a:r>
            <a:r>
              <a:rPr lang="en-AU" sz="900" dirty="0" err="1">
                <a:solidFill>
                  <a:srgbClr val="FF0000"/>
                </a:solidFill>
              </a:rPr>
              <a:t>MAV</a:t>
            </a:r>
            <a:r>
              <a:rPr lang="en-AU" sz="900" dirty="0">
                <a:solidFill>
                  <a:srgbClr val="FF0000"/>
                </a:solidFill>
              </a:rPr>
              <a:t> – March 2014Media release</a:t>
            </a:r>
            <a:r>
              <a:rPr lang="en-AU" sz="900" dirty="0"/>
              <a:t>)</a:t>
            </a:r>
          </a:p>
        </p:txBody>
      </p:sp>
    </p:spTree>
    <p:extLst>
      <p:ext uri="{BB962C8B-B14F-4D97-AF65-F5344CB8AC3E}">
        <p14:creationId xmlns:p14="http://schemas.microsoft.com/office/powerpoint/2010/main" val="387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19256" cy="1296144"/>
          </a:xfrm>
        </p:spPr>
        <p:txBody>
          <a:bodyPr/>
          <a:lstStyle/>
          <a:p>
            <a:pPr algn="ctr"/>
            <a:r>
              <a:rPr lang="en-AU" sz="3600" dirty="0" smtClean="0"/>
              <a:t>Some of the Services Council provide either directly or through subsidies</a:t>
            </a:r>
            <a:endParaRPr lang="en-AU" sz="3600"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11</a:t>
            </a:fld>
            <a:endParaRPr lang="en-AU" dirty="0"/>
          </a:p>
        </p:txBody>
      </p:sp>
      <p:sp>
        <p:nvSpPr>
          <p:cNvPr id="5" name="Rectangle 4"/>
          <p:cNvSpPr/>
          <p:nvPr/>
        </p:nvSpPr>
        <p:spPr>
          <a:xfrm rot="19297687">
            <a:off x="850065" y="2335734"/>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Maternal and Child Health</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rot="19859492">
            <a:off x="1172775" y="1636576"/>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Food Safety Inspections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rot="3580829">
            <a:off x="-446722" y="4187392"/>
            <a:ext cx="3383260" cy="369332"/>
          </a:xfrm>
          <a:prstGeom prst="rect">
            <a:avLst/>
          </a:prstGeom>
          <a:no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Footpaths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8"/>
          <p:cNvSpPr/>
          <p:nvPr/>
        </p:nvSpPr>
        <p:spPr>
          <a:xfrm rot="1446564">
            <a:off x="407524" y="4066979"/>
            <a:ext cx="3383260" cy="369332"/>
          </a:xfrm>
          <a:prstGeom prst="rect">
            <a:avLst/>
          </a:prstGeom>
          <a:no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Local Roads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rot="1446564">
            <a:off x="3383962" y="2310827"/>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School Crossing</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rot="1446564">
            <a:off x="5212761" y="2118358"/>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Maintaining Parks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rot="20822573">
            <a:off x="1598501" y="2891364"/>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Public Toilets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angle 12"/>
          <p:cNvSpPr/>
          <p:nvPr/>
        </p:nvSpPr>
        <p:spPr>
          <a:xfrm rot="1446564">
            <a:off x="5574136" y="3399707"/>
            <a:ext cx="3383260" cy="646331"/>
          </a:xfrm>
          <a:prstGeom prst="rect">
            <a:avLst/>
          </a:prstGeom>
          <a:no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Community Facilities – Tennis Netball, Bowls </a:t>
            </a:r>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etc</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ectangle 13"/>
          <p:cNvSpPr/>
          <p:nvPr/>
        </p:nvSpPr>
        <p:spPr>
          <a:xfrm rot="21038610">
            <a:off x="915954" y="4583230"/>
            <a:ext cx="3383260" cy="369332"/>
          </a:xfrm>
          <a:prstGeom prst="rect">
            <a:avLst/>
          </a:prstGeom>
          <a:no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Local Halls </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ectangle 14"/>
          <p:cNvSpPr/>
          <p:nvPr/>
        </p:nvSpPr>
        <p:spPr>
          <a:xfrm rot="1446564">
            <a:off x="4907962" y="3750919"/>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Maintaining  Sports Field</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tangle 15"/>
          <p:cNvSpPr/>
          <p:nvPr/>
        </p:nvSpPr>
        <p:spPr>
          <a:xfrm rot="1446564">
            <a:off x="5524022" y="2847779"/>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Community Health</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ectangle 16"/>
          <p:cNvSpPr/>
          <p:nvPr/>
        </p:nvSpPr>
        <p:spPr>
          <a:xfrm rot="20364499">
            <a:off x="2541689" y="3595752"/>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Compliance</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ctangle 17"/>
          <p:cNvSpPr/>
          <p:nvPr/>
        </p:nvSpPr>
        <p:spPr>
          <a:xfrm rot="6724102">
            <a:off x="-638052" y="2335734"/>
            <a:ext cx="3383260" cy="369332"/>
          </a:xfrm>
          <a:prstGeom prst="rect">
            <a:avLst/>
          </a:prstGeom>
          <a:no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Emergency Management</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 name="Rectangle 18"/>
          <p:cNvSpPr/>
          <p:nvPr/>
        </p:nvSpPr>
        <p:spPr>
          <a:xfrm rot="1446564">
            <a:off x="234654" y="3687484"/>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Public Lighting</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Rectangle 19"/>
          <p:cNvSpPr/>
          <p:nvPr/>
        </p:nvSpPr>
        <p:spPr>
          <a:xfrm rot="20940977">
            <a:off x="107274" y="5383733"/>
            <a:ext cx="3383260" cy="369332"/>
          </a:xfrm>
          <a:prstGeom prst="rect">
            <a:avLst/>
          </a:prstGeom>
          <a:no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Waste Management</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Rectangle 20"/>
          <p:cNvSpPr/>
          <p:nvPr/>
        </p:nvSpPr>
        <p:spPr>
          <a:xfrm rot="1446564">
            <a:off x="5176877" y="4363576"/>
            <a:ext cx="3383260" cy="369332"/>
          </a:xfrm>
          <a:prstGeom prst="rect">
            <a:avLst/>
          </a:prstGeom>
          <a:no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Swimming Pools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ctangle 21"/>
          <p:cNvSpPr/>
          <p:nvPr/>
        </p:nvSpPr>
        <p:spPr>
          <a:xfrm rot="21204206">
            <a:off x="2934861" y="1636577"/>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Home Care</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Rectangle 22"/>
          <p:cNvSpPr/>
          <p:nvPr/>
        </p:nvSpPr>
        <p:spPr>
          <a:xfrm rot="1446564">
            <a:off x="4866071" y="5372440"/>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Children’s Services – Kinder </a:t>
            </a:r>
            <a:r>
              <a:rPr lang="en-US"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etc</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 name="Rectangle 23"/>
          <p:cNvSpPr/>
          <p:nvPr/>
        </p:nvSpPr>
        <p:spPr>
          <a:xfrm rot="21066656">
            <a:off x="362031" y="4956727"/>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Bridges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Rectangle 24"/>
          <p:cNvSpPr/>
          <p:nvPr/>
        </p:nvSpPr>
        <p:spPr>
          <a:xfrm rot="1446564">
            <a:off x="5212762" y="5024088"/>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Youth Services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 name="Rectangle 25"/>
          <p:cNvSpPr/>
          <p:nvPr/>
        </p:nvSpPr>
        <p:spPr>
          <a:xfrm rot="20800852">
            <a:off x="2972977" y="4187390"/>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Community </a:t>
            </a:r>
            <a:r>
              <a:rPr lang="en-US"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Resiliance</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Rectangle 26"/>
          <p:cNvSpPr/>
          <p:nvPr/>
        </p:nvSpPr>
        <p:spPr>
          <a:xfrm rot="20942120">
            <a:off x="2494318" y="5572001"/>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Strategic Planning</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Rectangle 27"/>
          <p:cNvSpPr/>
          <p:nvPr/>
        </p:nvSpPr>
        <p:spPr>
          <a:xfrm rot="3550341">
            <a:off x="2583369" y="2306135"/>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Planning</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Rectangle 28"/>
          <p:cNvSpPr/>
          <p:nvPr/>
        </p:nvSpPr>
        <p:spPr>
          <a:xfrm rot="20053259">
            <a:off x="2615100" y="4998113"/>
            <a:ext cx="3383260" cy="369332"/>
          </a:xfrm>
          <a:prstGeom prst="rect">
            <a:avLst/>
          </a:prstGeom>
          <a:noFill/>
        </p:spPr>
        <p:txBody>
          <a:bodyPr wrap="squar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Buildings Control</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9205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500" fill="hold"/>
                                        <p:tgtEl>
                                          <p:spTgt spid="10"/>
                                        </p:tgtEl>
                                        <p:attrNameLst>
                                          <p:attrName>ppt_x</p:attrName>
                                        </p:attrNameLst>
                                      </p:cBhvr>
                                      <p:tavLst>
                                        <p:tav tm="0">
                                          <p:val>
                                            <p:strVal val="#ppt_x"/>
                                          </p:val>
                                        </p:tav>
                                        <p:tav tm="100000">
                                          <p:val>
                                            <p:strVal val="#ppt_x"/>
                                          </p:val>
                                        </p:tav>
                                      </p:tavLst>
                                    </p:anim>
                                    <p:anim calcmode="lin" valueType="num">
                                      <p:cBhvr additive="base">
                                        <p:cTn id="7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fill="hold"/>
                                        <p:tgtEl>
                                          <p:spTgt spid="28"/>
                                        </p:tgtEl>
                                        <p:attrNameLst>
                                          <p:attrName>ppt_x</p:attrName>
                                        </p:attrNameLst>
                                      </p:cBhvr>
                                      <p:tavLst>
                                        <p:tav tm="0">
                                          <p:val>
                                            <p:strVal val="#ppt_x"/>
                                          </p:val>
                                        </p:tav>
                                        <p:tav tm="100000">
                                          <p:val>
                                            <p:strVal val="#ppt_x"/>
                                          </p:val>
                                        </p:tav>
                                      </p:tavLst>
                                    </p:anim>
                                    <p:anim calcmode="lin" valueType="num">
                                      <p:cBhvr additive="base">
                                        <p:cTn id="7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additive="base">
                                        <p:cTn id="84" dur="500" fill="hold"/>
                                        <p:tgtEl>
                                          <p:spTgt spid="17"/>
                                        </p:tgtEl>
                                        <p:attrNameLst>
                                          <p:attrName>ppt_x</p:attrName>
                                        </p:attrNameLst>
                                      </p:cBhvr>
                                      <p:tavLst>
                                        <p:tav tm="0">
                                          <p:val>
                                            <p:strVal val="#ppt_x"/>
                                          </p:val>
                                        </p:tav>
                                        <p:tav tm="100000">
                                          <p:val>
                                            <p:strVal val="#ppt_x"/>
                                          </p:val>
                                        </p:tav>
                                      </p:tavLst>
                                    </p:anim>
                                    <p:anim calcmode="lin" valueType="num">
                                      <p:cBhvr additive="base">
                                        <p:cTn id="8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additive="base">
                                        <p:cTn id="90" dur="500" fill="hold"/>
                                        <p:tgtEl>
                                          <p:spTgt spid="26"/>
                                        </p:tgtEl>
                                        <p:attrNameLst>
                                          <p:attrName>ppt_x</p:attrName>
                                        </p:attrNameLst>
                                      </p:cBhvr>
                                      <p:tavLst>
                                        <p:tav tm="0">
                                          <p:val>
                                            <p:strVal val="#ppt_x"/>
                                          </p:val>
                                        </p:tav>
                                        <p:tav tm="100000">
                                          <p:val>
                                            <p:strVal val="#ppt_x"/>
                                          </p:val>
                                        </p:tav>
                                      </p:tavLst>
                                    </p:anim>
                                    <p:anim calcmode="lin" valueType="num">
                                      <p:cBhvr additive="base">
                                        <p:cTn id="9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additive="base">
                                        <p:cTn id="96" dur="500" fill="hold"/>
                                        <p:tgtEl>
                                          <p:spTgt spid="29"/>
                                        </p:tgtEl>
                                        <p:attrNameLst>
                                          <p:attrName>ppt_x</p:attrName>
                                        </p:attrNameLst>
                                      </p:cBhvr>
                                      <p:tavLst>
                                        <p:tav tm="0">
                                          <p:val>
                                            <p:strVal val="#ppt_x"/>
                                          </p:val>
                                        </p:tav>
                                        <p:tav tm="100000">
                                          <p:val>
                                            <p:strVal val="#ppt_x"/>
                                          </p:val>
                                        </p:tav>
                                      </p:tavLst>
                                    </p:anim>
                                    <p:anim calcmode="lin" valueType="num">
                                      <p:cBhvr additive="base">
                                        <p:cTn id="9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500" fill="hold"/>
                                        <p:tgtEl>
                                          <p:spTgt spid="27"/>
                                        </p:tgtEl>
                                        <p:attrNameLst>
                                          <p:attrName>ppt_x</p:attrName>
                                        </p:attrNameLst>
                                      </p:cBhvr>
                                      <p:tavLst>
                                        <p:tav tm="0">
                                          <p:val>
                                            <p:strVal val="#ppt_x"/>
                                          </p:val>
                                        </p:tav>
                                        <p:tav tm="100000">
                                          <p:val>
                                            <p:strVal val="#ppt_x"/>
                                          </p:val>
                                        </p:tav>
                                      </p:tavLst>
                                    </p:anim>
                                    <p:anim calcmode="lin" valueType="num">
                                      <p:cBhvr additive="base">
                                        <p:cTn id="10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11"/>
                                        </p:tgtEl>
                                        <p:attrNameLst>
                                          <p:attrName>style.visibility</p:attrName>
                                        </p:attrNameLst>
                                      </p:cBhvr>
                                      <p:to>
                                        <p:strVal val="visible"/>
                                      </p:to>
                                    </p:set>
                                    <p:anim calcmode="lin" valueType="num">
                                      <p:cBhvr additive="base">
                                        <p:cTn id="108" dur="500" fill="hold"/>
                                        <p:tgtEl>
                                          <p:spTgt spid="11"/>
                                        </p:tgtEl>
                                        <p:attrNameLst>
                                          <p:attrName>ppt_x</p:attrName>
                                        </p:attrNameLst>
                                      </p:cBhvr>
                                      <p:tavLst>
                                        <p:tav tm="0">
                                          <p:val>
                                            <p:strVal val="#ppt_x"/>
                                          </p:val>
                                        </p:tav>
                                        <p:tav tm="100000">
                                          <p:val>
                                            <p:strVal val="#ppt_x"/>
                                          </p:val>
                                        </p:tav>
                                      </p:tavLst>
                                    </p:anim>
                                    <p:anim calcmode="lin" valueType="num">
                                      <p:cBhvr additive="base">
                                        <p:cTn id="10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16"/>
                                        </p:tgtEl>
                                        <p:attrNameLst>
                                          <p:attrName>style.visibility</p:attrName>
                                        </p:attrNameLst>
                                      </p:cBhvr>
                                      <p:to>
                                        <p:strVal val="visible"/>
                                      </p:to>
                                    </p:set>
                                    <p:anim calcmode="lin" valueType="num">
                                      <p:cBhvr additive="base">
                                        <p:cTn id="114" dur="500" fill="hold"/>
                                        <p:tgtEl>
                                          <p:spTgt spid="16"/>
                                        </p:tgtEl>
                                        <p:attrNameLst>
                                          <p:attrName>ppt_x</p:attrName>
                                        </p:attrNameLst>
                                      </p:cBhvr>
                                      <p:tavLst>
                                        <p:tav tm="0">
                                          <p:val>
                                            <p:strVal val="#ppt_x"/>
                                          </p:val>
                                        </p:tav>
                                        <p:tav tm="100000">
                                          <p:val>
                                            <p:strVal val="#ppt_x"/>
                                          </p:val>
                                        </p:tav>
                                      </p:tavLst>
                                    </p:anim>
                                    <p:anim calcmode="lin" valueType="num">
                                      <p:cBhvr additive="base">
                                        <p:cTn id="1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 calcmode="lin" valueType="num">
                                      <p:cBhvr additive="base">
                                        <p:cTn id="120" dur="500" fill="hold"/>
                                        <p:tgtEl>
                                          <p:spTgt spid="13"/>
                                        </p:tgtEl>
                                        <p:attrNameLst>
                                          <p:attrName>ppt_x</p:attrName>
                                        </p:attrNameLst>
                                      </p:cBhvr>
                                      <p:tavLst>
                                        <p:tav tm="0">
                                          <p:val>
                                            <p:strVal val="#ppt_x"/>
                                          </p:val>
                                        </p:tav>
                                        <p:tav tm="100000">
                                          <p:val>
                                            <p:strVal val="#ppt_x"/>
                                          </p:val>
                                        </p:tav>
                                      </p:tavLst>
                                    </p:anim>
                                    <p:anim calcmode="lin" valueType="num">
                                      <p:cBhvr additive="base">
                                        <p:cTn id="1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additive="base">
                                        <p:cTn id="126" dur="500" fill="hold"/>
                                        <p:tgtEl>
                                          <p:spTgt spid="15"/>
                                        </p:tgtEl>
                                        <p:attrNameLst>
                                          <p:attrName>ppt_x</p:attrName>
                                        </p:attrNameLst>
                                      </p:cBhvr>
                                      <p:tavLst>
                                        <p:tav tm="0">
                                          <p:val>
                                            <p:strVal val="#ppt_x"/>
                                          </p:val>
                                        </p:tav>
                                        <p:tav tm="100000">
                                          <p:val>
                                            <p:strVal val="#ppt_x"/>
                                          </p:val>
                                        </p:tav>
                                      </p:tavLst>
                                    </p:anim>
                                    <p:anim calcmode="lin" valueType="num">
                                      <p:cBhvr additive="base">
                                        <p:cTn id="1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additive="base">
                                        <p:cTn id="132" dur="500" fill="hold"/>
                                        <p:tgtEl>
                                          <p:spTgt spid="21"/>
                                        </p:tgtEl>
                                        <p:attrNameLst>
                                          <p:attrName>ppt_x</p:attrName>
                                        </p:attrNameLst>
                                      </p:cBhvr>
                                      <p:tavLst>
                                        <p:tav tm="0">
                                          <p:val>
                                            <p:strVal val="#ppt_x"/>
                                          </p:val>
                                        </p:tav>
                                        <p:tav tm="100000">
                                          <p:val>
                                            <p:strVal val="#ppt_x"/>
                                          </p:val>
                                        </p:tav>
                                      </p:tavLst>
                                    </p:anim>
                                    <p:anim calcmode="lin" valueType="num">
                                      <p:cBhvr additive="base">
                                        <p:cTn id="1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25"/>
                                        </p:tgtEl>
                                        <p:attrNameLst>
                                          <p:attrName>style.visibility</p:attrName>
                                        </p:attrNameLst>
                                      </p:cBhvr>
                                      <p:to>
                                        <p:strVal val="visible"/>
                                      </p:to>
                                    </p:set>
                                    <p:anim calcmode="lin" valueType="num">
                                      <p:cBhvr additive="base">
                                        <p:cTn id="138" dur="500" fill="hold"/>
                                        <p:tgtEl>
                                          <p:spTgt spid="25"/>
                                        </p:tgtEl>
                                        <p:attrNameLst>
                                          <p:attrName>ppt_x</p:attrName>
                                        </p:attrNameLst>
                                      </p:cBhvr>
                                      <p:tavLst>
                                        <p:tav tm="0">
                                          <p:val>
                                            <p:strVal val="#ppt_x"/>
                                          </p:val>
                                        </p:tav>
                                        <p:tav tm="100000">
                                          <p:val>
                                            <p:strVal val="#ppt_x"/>
                                          </p:val>
                                        </p:tav>
                                      </p:tavLst>
                                    </p:anim>
                                    <p:anim calcmode="lin" valueType="num">
                                      <p:cBhvr additive="base">
                                        <p:cTn id="13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23"/>
                                        </p:tgtEl>
                                        <p:attrNameLst>
                                          <p:attrName>style.visibility</p:attrName>
                                        </p:attrNameLst>
                                      </p:cBhvr>
                                      <p:to>
                                        <p:strVal val="visible"/>
                                      </p:to>
                                    </p:set>
                                    <p:anim calcmode="lin" valueType="num">
                                      <p:cBhvr additive="base">
                                        <p:cTn id="144" dur="500" fill="hold"/>
                                        <p:tgtEl>
                                          <p:spTgt spid="23"/>
                                        </p:tgtEl>
                                        <p:attrNameLst>
                                          <p:attrName>ppt_x</p:attrName>
                                        </p:attrNameLst>
                                      </p:cBhvr>
                                      <p:tavLst>
                                        <p:tav tm="0">
                                          <p:val>
                                            <p:strVal val="#ppt_x"/>
                                          </p:val>
                                        </p:tav>
                                        <p:tav tm="100000">
                                          <p:val>
                                            <p:strVal val="#ppt_x"/>
                                          </p:val>
                                        </p:tav>
                                      </p:tavLst>
                                    </p:anim>
                                    <p:anim calcmode="lin" valueType="num">
                                      <p:cBhvr additive="base">
                                        <p:cTn id="1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14"/>
                                        </p:tgtEl>
                                        <p:attrNameLst>
                                          <p:attrName>style.visibility</p:attrName>
                                        </p:attrNameLst>
                                      </p:cBhvr>
                                      <p:to>
                                        <p:strVal val="visible"/>
                                      </p:to>
                                    </p:set>
                                    <p:anim calcmode="lin" valueType="num">
                                      <p:cBhvr additive="base">
                                        <p:cTn id="150" dur="500" fill="hold"/>
                                        <p:tgtEl>
                                          <p:spTgt spid="14"/>
                                        </p:tgtEl>
                                        <p:attrNameLst>
                                          <p:attrName>ppt_x</p:attrName>
                                        </p:attrNameLst>
                                      </p:cBhvr>
                                      <p:tavLst>
                                        <p:tav tm="0">
                                          <p:val>
                                            <p:strVal val="#ppt_x"/>
                                          </p:val>
                                        </p:tav>
                                        <p:tav tm="100000">
                                          <p:val>
                                            <p:strVal val="#ppt_x"/>
                                          </p:val>
                                        </p:tav>
                                      </p:tavLst>
                                    </p:anim>
                                    <p:anim calcmode="lin" valueType="num">
                                      <p:cBhvr additive="base">
                                        <p:cTn id="1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8001000" cy="829072"/>
          </a:xfrm>
        </p:spPr>
        <p:txBody>
          <a:bodyPr/>
          <a:lstStyle/>
          <a:p>
            <a:r>
              <a:rPr lang="en-AU" dirty="0" smtClean="0"/>
              <a:t>Council rates</a:t>
            </a:r>
            <a:endParaRPr lang="en-AU" dirty="0"/>
          </a:p>
        </p:txBody>
      </p:sp>
      <p:sp>
        <p:nvSpPr>
          <p:cNvPr id="3" name="Content Placeholder 2"/>
          <p:cNvSpPr>
            <a:spLocks noGrp="1"/>
          </p:cNvSpPr>
          <p:nvPr>
            <p:ph idx="1"/>
          </p:nvPr>
        </p:nvSpPr>
        <p:spPr>
          <a:xfrm>
            <a:off x="539552" y="1268760"/>
            <a:ext cx="8001000" cy="4680520"/>
          </a:xfrm>
        </p:spPr>
        <p:txBody>
          <a:bodyPr/>
          <a:lstStyle/>
          <a:p>
            <a:pPr marL="457200" lvl="1" indent="0">
              <a:buNone/>
            </a:pPr>
            <a:endParaRPr lang="en-AU" sz="2400" dirty="0" smtClean="0">
              <a:solidFill>
                <a:srgbClr val="FF0000"/>
              </a:solidFill>
            </a:endParaRPr>
          </a:p>
          <a:p>
            <a:r>
              <a:rPr lang="en-AU" sz="2400" b="1" dirty="0" smtClean="0"/>
              <a:t>Q. Will the quantum of rate increases proposed in councils 5 year plan change as a result? </a:t>
            </a:r>
          </a:p>
          <a:p>
            <a:pPr lvl="1"/>
            <a:r>
              <a:rPr lang="en-AU" sz="2400" dirty="0" smtClean="0"/>
              <a:t>Each year the State Government will advise the level of the rate cap which will be implemented across the state.</a:t>
            </a:r>
          </a:p>
          <a:p>
            <a:pPr lvl="1"/>
            <a:r>
              <a:rPr lang="en-AU" sz="2400" dirty="0" smtClean="0"/>
              <a:t>Cardinia have factored in current estimates of CPI but this quantum may change based on external factors.</a:t>
            </a:r>
          </a:p>
          <a:p>
            <a:r>
              <a:rPr lang="en-AU" sz="2400" dirty="0" smtClean="0"/>
              <a:t>Council is now is a position where its ability to plan into the future has been hindered and has an added variable of uncertainty added to its planning process. </a:t>
            </a:r>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12</a:t>
            </a:fld>
            <a:endParaRPr lang="en-AU" dirty="0"/>
          </a:p>
        </p:txBody>
      </p:sp>
    </p:spTree>
    <p:extLst>
      <p:ext uri="{BB962C8B-B14F-4D97-AF65-F5344CB8AC3E}">
        <p14:creationId xmlns:p14="http://schemas.microsoft.com/office/powerpoint/2010/main" val="40516761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8001000" cy="829072"/>
          </a:xfrm>
        </p:spPr>
        <p:txBody>
          <a:bodyPr/>
          <a:lstStyle/>
          <a:p>
            <a:r>
              <a:rPr lang="en-AU" dirty="0" smtClean="0"/>
              <a:t>Council rates</a:t>
            </a:r>
            <a:endParaRPr lang="en-AU" dirty="0"/>
          </a:p>
        </p:txBody>
      </p:sp>
      <p:sp>
        <p:nvSpPr>
          <p:cNvPr id="3" name="Content Placeholder 2"/>
          <p:cNvSpPr>
            <a:spLocks noGrp="1"/>
          </p:cNvSpPr>
          <p:nvPr>
            <p:ph idx="1"/>
          </p:nvPr>
        </p:nvSpPr>
        <p:spPr>
          <a:xfrm>
            <a:off x="539552" y="1772816"/>
            <a:ext cx="8001000" cy="4320480"/>
          </a:xfrm>
        </p:spPr>
        <p:txBody>
          <a:bodyPr/>
          <a:lstStyle/>
          <a:p>
            <a:r>
              <a:rPr lang="en-AU" sz="2400" dirty="0" smtClean="0"/>
              <a:t>Does this mean </a:t>
            </a:r>
            <a:r>
              <a:rPr lang="en-AU" sz="2400" b="1" i="1" dirty="0" smtClean="0"/>
              <a:t>my</a:t>
            </a:r>
            <a:r>
              <a:rPr lang="en-AU" sz="2400" dirty="0" smtClean="0"/>
              <a:t> rates will increase by only 2%? </a:t>
            </a:r>
          </a:p>
          <a:p>
            <a:pPr lvl="1"/>
            <a:r>
              <a:rPr lang="en-AU" sz="2400" dirty="0" smtClean="0"/>
              <a:t>For this year, Yes as it is not a property revaluation year. This will be explained further in </a:t>
            </a:r>
            <a:r>
              <a:rPr lang="en-AU" sz="2400" i="1" dirty="0" smtClean="0"/>
              <a:t>Valuations </a:t>
            </a:r>
            <a:r>
              <a:rPr lang="en-AU" sz="2400" dirty="0" smtClean="0"/>
              <a:t>and how rates are calculated section</a:t>
            </a:r>
          </a:p>
          <a:p>
            <a:pPr marL="457200" lvl="1" indent="0">
              <a:buNone/>
            </a:pPr>
            <a:endParaRPr lang="en-AU" dirty="0" smtClean="0"/>
          </a:p>
          <a:p>
            <a:endParaRPr lang="en-AU" dirty="0" smtClean="0"/>
          </a:p>
          <a:p>
            <a:pPr marL="0" indent="0">
              <a:buNone/>
            </a:pPr>
            <a:endParaRPr lang="en-AU" dirty="0" smtClean="0"/>
          </a:p>
          <a:p>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13</a:t>
            </a:fld>
            <a:endParaRPr lang="en-AU" dirty="0"/>
          </a:p>
        </p:txBody>
      </p:sp>
    </p:spTree>
    <p:extLst>
      <p:ext uri="{BB962C8B-B14F-4D97-AF65-F5344CB8AC3E}">
        <p14:creationId xmlns:p14="http://schemas.microsoft.com/office/powerpoint/2010/main" val="12867073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AU" dirty="0" smtClean="0"/>
              <a:t>Page </a:t>
            </a:r>
            <a:fld id="{CB26CB40-766B-4A22-BCF0-4B13ECA3CA1C}" type="slidenum">
              <a:rPr lang="en-AU" smtClean="0"/>
              <a:pPr/>
              <a:t>14</a:t>
            </a:fld>
            <a:endParaRPr lang="en-AU" dirty="0"/>
          </a:p>
        </p:txBody>
      </p:sp>
      <p:sp>
        <p:nvSpPr>
          <p:cNvPr id="142338" name="Rectangle 2"/>
          <p:cNvSpPr>
            <a:spLocks noGrp="1" noChangeArrowheads="1"/>
          </p:cNvSpPr>
          <p:nvPr>
            <p:ph type="title"/>
          </p:nvPr>
        </p:nvSpPr>
        <p:spPr/>
        <p:txBody>
          <a:bodyPr/>
          <a:lstStyle/>
          <a:p>
            <a:r>
              <a:rPr lang="en-AU" smtClean="0"/>
              <a:t>Valuations</a:t>
            </a:r>
            <a:endParaRPr lang="en-AU"/>
          </a:p>
        </p:txBody>
      </p:sp>
      <p:sp>
        <p:nvSpPr>
          <p:cNvPr id="142339" name="Rectangle 3"/>
          <p:cNvSpPr>
            <a:spLocks noGrp="1" noChangeArrowheads="1"/>
          </p:cNvSpPr>
          <p:nvPr>
            <p:ph type="body" idx="1"/>
          </p:nvPr>
        </p:nvSpPr>
        <p:spPr>
          <a:xfrm>
            <a:off x="395536" y="1052736"/>
            <a:ext cx="8229600" cy="5805264"/>
          </a:xfrm>
        </p:spPr>
        <p:txBody>
          <a:bodyPr/>
          <a:lstStyle/>
          <a:p>
            <a:r>
              <a:rPr lang="en-AU" sz="2400" dirty="0" smtClean="0"/>
              <a:t>Cardinia uses the Capital Improved Value as the basis for rating purposes.</a:t>
            </a:r>
          </a:p>
          <a:p>
            <a:endParaRPr lang="en-AU" sz="2400" dirty="0" smtClean="0"/>
          </a:p>
          <a:p>
            <a:r>
              <a:rPr lang="en-AU" sz="2400" dirty="0" smtClean="0"/>
              <a:t>The Capital Improved Value is the value of the land and any improvements including dwellings, other buildings and landscaping.</a:t>
            </a:r>
          </a:p>
          <a:p>
            <a:endParaRPr lang="en-AU" sz="2400" dirty="0" smtClean="0"/>
          </a:p>
          <a:p>
            <a:r>
              <a:rPr lang="en-AU" sz="2400" dirty="0" smtClean="0"/>
              <a:t>The Capital  Improved Value is generally considered to be an estimation of the market value of a property as at a date set by the </a:t>
            </a:r>
            <a:r>
              <a:rPr lang="en-AU" sz="2400" dirty="0" err="1" smtClean="0"/>
              <a:t>Valuer</a:t>
            </a:r>
            <a:r>
              <a:rPr lang="en-AU" sz="2400" dirty="0" smtClean="0"/>
              <a:t> General.</a:t>
            </a:r>
            <a:endParaRPr lang="en-AU" sz="2400" dirty="0"/>
          </a:p>
        </p:txBody>
      </p:sp>
    </p:spTree>
    <p:extLst>
      <p:ext uri="{BB962C8B-B14F-4D97-AF65-F5344CB8AC3E}">
        <p14:creationId xmlns:p14="http://schemas.microsoft.com/office/powerpoint/2010/main" val="3099385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AU" dirty="0" smtClean="0"/>
              <a:t>Page </a:t>
            </a:r>
            <a:fld id="{E7A1C6AB-7EE9-4614-B8BC-BBD1C844428D}" type="slidenum">
              <a:rPr lang="en-AU" smtClean="0"/>
              <a:pPr/>
              <a:t>15</a:t>
            </a:fld>
            <a:endParaRPr lang="en-AU" dirty="0"/>
          </a:p>
        </p:txBody>
      </p:sp>
      <p:sp>
        <p:nvSpPr>
          <p:cNvPr id="143362" name="Rectangle 2"/>
          <p:cNvSpPr>
            <a:spLocks noGrp="1" noChangeArrowheads="1"/>
          </p:cNvSpPr>
          <p:nvPr>
            <p:ph type="title"/>
          </p:nvPr>
        </p:nvSpPr>
        <p:spPr/>
        <p:txBody>
          <a:bodyPr/>
          <a:lstStyle/>
          <a:p>
            <a:r>
              <a:rPr lang="en-AU" dirty="0" smtClean="0"/>
              <a:t>Frequency of valuations</a:t>
            </a:r>
            <a:endParaRPr lang="en-AU" dirty="0"/>
          </a:p>
        </p:txBody>
      </p:sp>
      <p:sp>
        <p:nvSpPr>
          <p:cNvPr id="143363" name="Rectangle 3"/>
          <p:cNvSpPr>
            <a:spLocks noGrp="1" noChangeArrowheads="1"/>
          </p:cNvSpPr>
          <p:nvPr>
            <p:ph type="body" idx="1"/>
          </p:nvPr>
        </p:nvSpPr>
        <p:spPr>
          <a:xfrm>
            <a:off x="467544" y="1052736"/>
            <a:ext cx="8352928" cy="4536504"/>
          </a:xfrm>
        </p:spPr>
        <p:txBody>
          <a:bodyPr/>
          <a:lstStyle/>
          <a:p>
            <a:endParaRPr lang="en-AU" sz="2400" dirty="0" smtClean="0"/>
          </a:p>
          <a:p>
            <a:r>
              <a:rPr lang="en-AU" sz="2400" dirty="0" smtClean="0"/>
              <a:t>Municipal valuations, for all properties in Victoria, must now be completed every two years.</a:t>
            </a:r>
          </a:p>
          <a:p>
            <a:pPr marL="0" indent="0">
              <a:buNone/>
            </a:pPr>
            <a:endParaRPr lang="en-AU" sz="2400" dirty="0" smtClean="0"/>
          </a:p>
          <a:p>
            <a:r>
              <a:rPr lang="en-AU" sz="2400" dirty="0" smtClean="0"/>
              <a:t>Council’s valuation contractor conducts a review of property values based on property sales</a:t>
            </a:r>
          </a:p>
          <a:p>
            <a:pPr marL="0" indent="0">
              <a:buNone/>
            </a:pPr>
            <a:endParaRPr lang="en-AU" sz="2400" dirty="0" smtClean="0"/>
          </a:p>
          <a:p>
            <a:r>
              <a:rPr lang="en-AU" sz="2400" dirty="0" smtClean="0"/>
              <a:t>The next valuations will occur in 2018/19 and will be based on sales levels as at 1 January 2018. </a:t>
            </a:r>
            <a:endParaRPr lang="en-AU" dirty="0"/>
          </a:p>
        </p:txBody>
      </p:sp>
    </p:spTree>
    <p:extLst>
      <p:ext uri="{BB962C8B-B14F-4D97-AF65-F5344CB8AC3E}">
        <p14:creationId xmlns:p14="http://schemas.microsoft.com/office/powerpoint/2010/main" val="90367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are rates calculated</a:t>
            </a:r>
            <a:endParaRPr lang="en-AU" dirty="0"/>
          </a:p>
        </p:txBody>
      </p:sp>
      <p:sp>
        <p:nvSpPr>
          <p:cNvPr id="3" name="Content Placeholder 2"/>
          <p:cNvSpPr>
            <a:spLocks noGrp="1"/>
          </p:cNvSpPr>
          <p:nvPr>
            <p:ph idx="1"/>
          </p:nvPr>
        </p:nvSpPr>
        <p:spPr>
          <a:xfrm>
            <a:off x="467544" y="1268760"/>
            <a:ext cx="8064896" cy="4176464"/>
          </a:xfrm>
        </p:spPr>
        <p:txBody>
          <a:bodyPr/>
          <a:lstStyle/>
          <a:p>
            <a:pPr marL="0" indent="0">
              <a:buNone/>
            </a:pPr>
            <a:r>
              <a:rPr lang="en-US" b="1" dirty="0" smtClean="0"/>
              <a:t>The ‘Rate in the Dollar’</a:t>
            </a:r>
          </a:p>
          <a:p>
            <a:pPr marL="0" indent="0">
              <a:buNone/>
            </a:pPr>
            <a:r>
              <a:rPr lang="en-US" sz="2400" dirty="0" smtClean="0"/>
              <a:t>For a council using only a general rate, the rate in the dollar is calculated as follows:</a:t>
            </a:r>
          </a:p>
          <a:p>
            <a:r>
              <a:rPr lang="en-US" sz="2400" dirty="0" smtClean="0"/>
              <a:t>If Council plans to raise total rate revenue of $10 million, and the Capital Improved Value of all </a:t>
            </a:r>
            <a:r>
              <a:rPr lang="en-US" sz="2400" dirty="0" err="1" smtClean="0"/>
              <a:t>rateable</a:t>
            </a:r>
            <a:r>
              <a:rPr lang="en-US" sz="2400" dirty="0" smtClean="0"/>
              <a:t> properties in the municipality is $2,380 billion, then the rate in the dollar is calculated by dividing $10 million by $2,38 billion = </a:t>
            </a:r>
            <a:r>
              <a:rPr lang="en-US" sz="2400" i="1" dirty="0" smtClean="0"/>
              <a:t>0.42 cents </a:t>
            </a:r>
            <a:r>
              <a:rPr lang="en-US" sz="2400" dirty="0" smtClean="0"/>
              <a:t>in the dollar.</a:t>
            </a:r>
          </a:p>
          <a:p>
            <a:r>
              <a:rPr lang="en-US" sz="2400" dirty="0" smtClean="0"/>
              <a:t>Now, the rate in the dollar is set based on prior year plus state government rate increase advised.</a:t>
            </a:r>
          </a:p>
          <a:p>
            <a:endParaRPr lang="en-US" sz="2400" dirty="0" smtClean="0"/>
          </a:p>
          <a:p>
            <a:endParaRPr lang="en-US" dirty="0" smtClean="0"/>
          </a:p>
          <a:p>
            <a:pPr marL="0" indent="0">
              <a:buNone/>
            </a:pPr>
            <a:endParaRPr lang="en-US" dirty="0">
              <a:effectLst/>
            </a:endParaRP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16</a:t>
            </a:fld>
            <a:endParaRPr lang="en-AU" dirty="0"/>
          </a:p>
        </p:txBody>
      </p:sp>
    </p:spTree>
    <p:extLst>
      <p:ext uri="{BB962C8B-B14F-4D97-AF65-F5344CB8AC3E}">
        <p14:creationId xmlns:p14="http://schemas.microsoft.com/office/powerpoint/2010/main" val="760475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are rates calculated?</a:t>
            </a:r>
            <a:endParaRPr lang="en-AU" dirty="0"/>
          </a:p>
        </p:txBody>
      </p:sp>
      <p:sp>
        <p:nvSpPr>
          <p:cNvPr id="3" name="Content Placeholder 2"/>
          <p:cNvSpPr>
            <a:spLocks noGrp="1"/>
          </p:cNvSpPr>
          <p:nvPr>
            <p:ph idx="1"/>
          </p:nvPr>
        </p:nvSpPr>
        <p:spPr>
          <a:xfrm>
            <a:off x="395536" y="1196752"/>
            <a:ext cx="8229600" cy="3955516"/>
          </a:xfrm>
        </p:spPr>
        <p:txBody>
          <a:bodyPr/>
          <a:lstStyle/>
          <a:p>
            <a:r>
              <a:rPr lang="en-US" sz="2400" dirty="0" smtClean="0"/>
              <a:t>The formula for calculating the rates for an individual property is the valuation multiplied by the rate in the dollar. Councils determine the rate in the dollar as part of their budget process.</a:t>
            </a:r>
          </a:p>
          <a:p>
            <a:endParaRPr lang="en-US" sz="2400" dirty="0" smtClean="0"/>
          </a:p>
          <a:p>
            <a:r>
              <a:rPr lang="en-US" sz="2400" dirty="0" smtClean="0"/>
              <a:t>For example if the Capital Improved Value of a property is $500,000 and the council rate in the dollar is set at </a:t>
            </a:r>
            <a:r>
              <a:rPr lang="en-US" sz="2400" i="1" dirty="0" smtClean="0"/>
              <a:t>0.42 cents</a:t>
            </a:r>
            <a:r>
              <a:rPr lang="en-US" sz="2400" dirty="0" smtClean="0"/>
              <a:t>, the rate bill would be ($500,000 x 0.0042) = $2,100.</a:t>
            </a:r>
          </a:p>
          <a:p>
            <a:pPr marL="0" indent="0" algn="ctr">
              <a:buNone/>
            </a:pPr>
            <a:endParaRPr lang="en-US" sz="2400" dirty="0" smtClean="0"/>
          </a:p>
          <a:p>
            <a:pPr marL="0" indent="0">
              <a:buNone/>
            </a:pPr>
            <a:endParaRPr lang="en-US" dirty="0" smtClean="0"/>
          </a:p>
          <a:p>
            <a:pPr marL="0" indent="0">
              <a:buNone/>
            </a:pPr>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17</a:t>
            </a:fld>
            <a:endParaRPr lang="en-AU" dirty="0"/>
          </a:p>
        </p:txBody>
      </p:sp>
    </p:spTree>
    <p:extLst>
      <p:ext uri="{BB962C8B-B14F-4D97-AF65-F5344CB8AC3E}">
        <p14:creationId xmlns:p14="http://schemas.microsoft.com/office/powerpoint/2010/main" val="1142877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are rates calculated?</a:t>
            </a:r>
            <a:endParaRPr lang="en-AU" dirty="0"/>
          </a:p>
        </p:txBody>
      </p:sp>
      <p:sp>
        <p:nvSpPr>
          <p:cNvPr id="3" name="Content Placeholder 2"/>
          <p:cNvSpPr>
            <a:spLocks noGrp="1"/>
          </p:cNvSpPr>
          <p:nvPr>
            <p:ph idx="1"/>
          </p:nvPr>
        </p:nvSpPr>
        <p:spPr/>
        <p:txBody>
          <a:bodyPr/>
          <a:lstStyle/>
          <a:p>
            <a:pPr marL="0" indent="0" algn="ctr">
              <a:buNone/>
            </a:pPr>
            <a:endParaRPr lang="en-US" dirty="0" smtClean="0"/>
          </a:p>
          <a:p>
            <a:r>
              <a:rPr lang="en-AU" b="1" dirty="0" smtClean="0"/>
              <a:t>If Council, in a revaluation year, decided not to increase rate revenue there would still be changes to rates on individual properties.</a:t>
            </a:r>
          </a:p>
          <a:p>
            <a:endParaRPr lang="en-AU" b="1" dirty="0"/>
          </a:p>
          <a:p>
            <a:r>
              <a:rPr lang="en-AU" b="1" dirty="0" smtClean="0"/>
              <a:t>Yes, they would most likely change</a:t>
            </a:r>
            <a:endParaRPr lang="en-US" dirty="0" smtClean="0"/>
          </a:p>
          <a:p>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18</a:t>
            </a:fld>
            <a:endParaRPr lang="en-AU" dirty="0"/>
          </a:p>
        </p:txBody>
      </p:sp>
    </p:spTree>
    <p:extLst>
      <p:ext uri="{BB962C8B-B14F-4D97-AF65-F5344CB8AC3E}">
        <p14:creationId xmlns:p14="http://schemas.microsoft.com/office/powerpoint/2010/main" val="1551828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are rates calculated?</a:t>
            </a:r>
            <a:endParaRPr lang="en-AU" dirty="0"/>
          </a:p>
        </p:txBody>
      </p:sp>
      <p:sp>
        <p:nvSpPr>
          <p:cNvPr id="3" name="Content Placeholder 2"/>
          <p:cNvSpPr>
            <a:spLocks noGrp="1"/>
          </p:cNvSpPr>
          <p:nvPr>
            <p:ph idx="1"/>
          </p:nvPr>
        </p:nvSpPr>
        <p:spPr>
          <a:xfrm>
            <a:off x="457200" y="1268760"/>
            <a:ext cx="8229600" cy="4486757"/>
          </a:xfrm>
        </p:spPr>
        <p:txBody>
          <a:bodyPr/>
          <a:lstStyle/>
          <a:p>
            <a:pPr marL="0" indent="0">
              <a:buNone/>
            </a:pPr>
            <a:r>
              <a:rPr lang="en-US" dirty="0" smtClean="0"/>
              <a:t>Comment: I am paying more rates in Cardinia than my friend pays in a house worth three times as much in another municipality…</a:t>
            </a:r>
          </a:p>
          <a:p>
            <a:pPr marL="0" indent="0">
              <a:buNone/>
            </a:pPr>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19</a:t>
            </a:fld>
            <a:endParaRPr lang="en-AU" dirty="0"/>
          </a:p>
        </p:txBody>
      </p:sp>
      <p:graphicFrame>
        <p:nvGraphicFramePr>
          <p:cNvPr id="5" name="Table 4"/>
          <p:cNvGraphicFramePr>
            <a:graphicFrameLocks noGrp="1"/>
          </p:cNvGraphicFramePr>
          <p:nvPr>
            <p:extLst/>
          </p:nvPr>
        </p:nvGraphicFramePr>
        <p:xfrm>
          <a:off x="539552" y="2852936"/>
          <a:ext cx="7272811" cy="2681720"/>
        </p:xfrm>
        <a:graphic>
          <a:graphicData uri="http://schemas.openxmlformats.org/drawingml/2006/table">
            <a:tbl>
              <a:tblPr firstRow="1" bandRow="1">
                <a:tableStyleId>{5C22544A-7EE6-4342-B048-85BDC9FD1C3A}</a:tableStyleId>
              </a:tblPr>
              <a:tblGrid>
                <a:gridCol w="1770771">
                  <a:extLst>
                    <a:ext uri="{9D8B030D-6E8A-4147-A177-3AD203B41FA5}">
                      <a16:colId xmlns:a16="http://schemas.microsoft.com/office/drawing/2014/main" val="20000"/>
                    </a:ext>
                  </a:extLst>
                </a:gridCol>
                <a:gridCol w="1770771">
                  <a:extLst>
                    <a:ext uri="{9D8B030D-6E8A-4147-A177-3AD203B41FA5}">
                      <a16:colId xmlns:a16="http://schemas.microsoft.com/office/drawing/2014/main" val="20001"/>
                    </a:ext>
                  </a:extLst>
                </a:gridCol>
                <a:gridCol w="1770771">
                  <a:extLst>
                    <a:ext uri="{9D8B030D-6E8A-4147-A177-3AD203B41FA5}">
                      <a16:colId xmlns:a16="http://schemas.microsoft.com/office/drawing/2014/main" val="20002"/>
                    </a:ext>
                  </a:extLst>
                </a:gridCol>
                <a:gridCol w="1960498">
                  <a:extLst>
                    <a:ext uri="{9D8B030D-6E8A-4147-A177-3AD203B41FA5}">
                      <a16:colId xmlns:a16="http://schemas.microsoft.com/office/drawing/2014/main" val="20003"/>
                    </a:ext>
                  </a:extLst>
                </a:gridCol>
              </a:tblGrid>
              <a:tr h="648072">
                <a:tc>
                  <a:txBody>
                    <a:bodyPr/>
                    <a:lstStyle/>
                    <a:p>
                      <a:endParaRPr lang="en-AU" dirty="0">
                        <a:solidFill>
                          <a:srgbClr val="FF0000"/>
                        </a:solidFill>
                      </a:endParaRPr>
                    </a:p>
                  </a:txBody>
                  <a:tcPr/>
                </a:tc>
                <a:tc>
                  <a:txBody>
                    <a:bodyPr/>
                    <a:lstStyle/>
                    <a:p>
                      <a:r>
                        <a:rPr lang="en-AU" dirty="0" smtClean="0">
                          <a:solidFill>
                            <a:schemeClr val="tx1"/>
                          </a:solidFill>
                        </a:rPr>
                        <a:t>Rates </a:t>
                      </a:r>
                      <a:r>
                        <a:rPr lang="en-AU" baseline="0" dirty="0" smtClean="0">
                          <a:solidFill>
                            <a:schemeClr val="tx1"/>
                          </a:solidFill>
                        </a:rPr>
                        <a:t> payable</a:t>
                      </a:r>
                    </a:p>
                    <a:p>
                      <a:r>
                        <a:rPr lang="en-AU" baseline="0" dirty="0" smtClean="0">
                          <a:solidFill>
                            <a:schemeClr val="tx1"/>
                          </a:solidFill>
                        </a:rPr>
                        <a:t>on average value house 2017/18</a:t>
                      </a:r>
                      <a:endParaRPr lang="en-AU" dirty="0">
                        <a:solidFill>
                          <a:schemeClr val="tx1"/>
                        </a:solidFill>
                      </a:endParaRPr>
                    </a:p>
                  </a:txBody>
                  <a:tcPr/>
                </a:tc>
                <a:tc>
                  <a:txBody>
                    <a:bodyPr/>
                    <a:lstStyle/>
                    <a:p>
                      <a:r>
                        <a:rPr lang="en-AU" dirty="0" smtClean="0">
                          <a:solidFill>
                            <a:schemeClr val="tx1"/>
                          </a:solidFill>
                        </a:rPr>
                        <a:t>Average house price</a:t>
                      </a:r>
                      <a:endParaRPr lang="en-AU" dirty="0">
                        <a:solidFill>
                          <a:schemeClr val="tx1"/>
                        </a:solidFill>
                      </a:endParaRPr>
                    </a:p>
                  </a:txBody>
                  <a:tcPr/>
                </a:tc>
                <a:tc>
                  <a:txBody>
                    <a:bodyPr/>
                    <a:lstStyle/>
                    <a:p>
                      <a:r>
                        <a:rPr lang="en-AU" dirty="0" smtClean="0">
                          <a:solidFill>
                            <a:schemeClr val="tx1"/>
                          </a:solidFill>
                        </a:rPr>
                        <a:t>Total </a:t>
                      </a:r>
                      <a:r>
                        <a:rPr lang="en-AU" baseline="0" dirty="0" smtClean="0">
                          <a:solidFill>
                            <a:schemeClr val="tx1"/>
                          </a:solidFill>
                        </a:rPr>
                        <a:t> value of residential land</a:t>
                      </a:r>
                      <a:endParaRPr lang="en-AU" dirty="0">
                        <a:solidFill>
                          <a:schemeClr val="tx1"/>
                        </a:solidFill>
                      </a:endParaRPr>
                    </a:p>
                  </a:txBody>
                  <a:tcPr/>
                </a:tc>
                <a:extLst>
                  <a:ext uri="{0D108BD9-81ED-4DB2-BD59-A6C34878D82A}">
                    <a16:rowId xmlns:a16="http://schemas.microsoft.com/office/drawing/2014/main" val="10000"/>
                  </a:ext>
                </a:extLst>
              </a:tr>
              <a:tr h="746500">
                <a:tc>
                  <a:txBody>
                    <a:bodyPr/>
                    <a:lstStyle/>
                    <a:p>
                      <a:r>
                        <a:rPr lang="en-AU" dirty="0" smtClean="0">
                          <a:solidFill>
                            <a:schemeClr val="tx1"/>
                          </a:solidFill>
                        </a:rPr>
                        <a:t>Cardinia</a:t>
                      </a:r>
                      <a:endParaRPr lang="en-AU" dirty="0">
                        <a:solidFill>
                          <a:schemeClr val="tx1"/>
                        </a:solidFill>
                      </a:endParaRPr>
                    </a:p>
                  </a:txBody>
                  <a:tcPr/>
                </a:tc>
                <a:tc>
                  <a:txBody>
                    <a:bodyPr/>
                    <a:lstStyle/>
                    <a:p>
                      <a:r>
                        <a:rPr lang="en-AU" sz="1800" dirty="0" smtClean="0">
                          <a:solidFill>
                            <a:schemeClr val="tx1"/>
                          </a:solidFill>
                        </a:rPr>
                        <a:t>1,560.27</a:t>
                      </a:r>
                      <a:endParaRPr lang="en-AU" sz="1800" dirty="0">
                        <a:solidFill>
                          <a:schemeClr val="tx1"/>
                        </a:solidFill>
                      </a:endParaRPr>
                    </a:p>
                  </a:txBody>
                  <a:tcPr/>
                </a:tc>
                <a:tc>
                  <a:txBody>
                    <a:bodyPr/>
                    <a:lstStyle/>
                    <a:p>
                      <a:r>
                        <a:rPr lang="en-AU" sz="1800" dirty="0" smtClean="0">
                          <a:solidFill>
                            <a:schemeClr val="tx1"/>
                          </a:solidFill>
                          <a:latin typeface="+mn-lt"/>
                        </a:rPr>
                        <a:t>429,000</a:t>
                      </a:r>
                      <a:endParaRPr lang="en-AU" sz="1800" dirty="0">
                        <a:solidFill>
                          <a:schemeClr val="tx1"/>
                        </a:solidFill>
                        <a:latin typeface="+mn-lt"/>
                      </a:endParaRPr>
                    </a:p>
                  </a:txBody>
                  <a:tcPr/>
                </a:tc>
                <a:tc>
                  <a:txBody>
                    <a:bodyPr/>
                    <a:lstStyle/>
                    <a:p>
                      <a:pPr algn="l" fontAlgn="b"/>
                      <a:r>
                        <a:rPr lang="en-AU" sz="1800" b="0" i="0" u="none" strike="noStrike" dirty="0" smtClean="0">
                          <a:solidFill>
                            <a:schemeClr val="tx1"/>
                          </a:solidFill>
                          <a:effectLst/>
                          <a:latin typeface="+mn-lt"/>
                        </a:rPr>
                        <a:t>        </a:t>
                      </a:r>
                      <a:r>
                        <a:rPr lang="en-AU" sz="1800" b="0" i="0" u="none" strike="noStrike" kern="1200" dirty="0" smtClean="0">
                          <a:solidFill>
                            <a:schemeClr val="tx1"/>
                          </a:solidFill>
                          <a:effectLst/>
                          <a:latin typeface="+mn-lt"/>
                          <a:ea typeface="+mn-ea"/>
                          <a:cs typeface="+mn-cs"/>
                        </a:rPr>
                        <a:t>15,727,905,439</a:t>
                      </a:r>
                      <a:r>
                        <a:rPr lang="en-AU" sz="1800" b="0" i="0" u="none" strike="noStrike" dirty="0" smtClean="0">
                          <a:solidFill>
                            <a:schemeClr val="tx1"/>
                          </a:solidFill>
                          <a:effectLst/>
                          <a:latin typeface="+mn-lt"/>
                        </a:rPr>
                        <a:t>                        </a:t>
                      </a:r>
                      <a:endParaRPr lang="en-AU" sz="1800" b="0" i="0" u="none" strike="noStrike" dirty="0">
                        <a:solidFill>
                          <a:schemeClr val="tx1"/>
                        </a:solidFill>
                        <a:effectLst/>
                        <a:latin typeface="+mn-lt"/>
                      </a:endParaRPr>
                    </a:p>
                  </a:txBody>
                  <a:tcPr marL="9525" marR="9525" marT="9525" marB="0"/>
                </a:tc>
                <a:extLst>
                  <a:ext uri="{0D108BD9-81ED-4DB2-BD59-A6C34878D82A}">
                    <a16:rowId xmlns:a16="http://schemas.microsoft.com/office/drawing/2014/main" val="10001"/>
                  </a:ext>
                </a:extLst>
              </a:tr>
              <a:tr h="746500">
                <a:tc>
                  <a:txBody>
                    <a:bodyPr/>
                    <a:lstStyle/>
                    <a:p>
                      <a:r>
                        <a:rPr lang="en-AU" dirty="0" smtClean="0">
                          <a:solidFill>
                            <a:schemeClr val="tx1"/>
                          </a:solidFill>
                        </a:rPr>
                        <a:t>Council</a:t>
                      </a:r>
                      <a:r>
                        <a:rPr lang="en-AU" baseline="0" dirty="0" smtClean="0">
                          <a:solidFill>
                            <a:schemeClr val="tx1"/>
                          </a:solidFill>
                        </a:rPr>
                        <a:t> X </a:t>
                      </a:r>
                      <a:endParaRPr lang="en-AU" dirty="0">
                        <a:solidFill>
                          <a:schemeClr val="tx1"/>
                        </a:solidFill>
                      </a:endParaRPr>
                    </a:p>
                  </a:txBody>
                  <a:tcPr/>
                </a:tc>
                <a:tc>
                  <a:txBody>
                    <a:bodyPr/>
                    <a:lstStyle/>
                    <a:p>
                      <a:r>
                        <a:rPr lang="en-AU" dirty="0" smtClean="0">
                          <a:solidFill>
                            <a:schemeClr val="tx1"/>
                          </a:solidFill>
                        </a:rPr>
                        <a:t>1,378.06</a:t>
                      </a:r>
                      <a:endParaRPr lang="en-AU" dirty="0">
                        <a:solidFill>
                          <a:schemeClr val="tx1"/>
                        </a:solidFill>
                      </a:endParaRPr>
                    </a:p>
                  </a:txBody>
                  <a:tcPr/>
                </a:tc>
                <a:tc>
                  <a:txBody>
                    <a:bodyPr/>
                    <a:lstStyle/>
                    <a:p>
                      <a:r>
                        <a:rPr lang="en-AU" dirty="0" smtClean="0">
                          <a:solidFill>
                            <a:schemeClr val="tx1"/>
                          </a:solidFill>
                        </a:rPr>
                        <a:t>1,146,000</a:t>
                      </a:r>
                      <a:endParaRPr lang="en-AU" dirty="0">
                        <a:solidFill>
                          <a:schemeClr val="tx1"/>
                        </a:solidFill>
                      </a:endParaRPr>
                    </a:p>
                  </a:txBody>
                  <a:tcPr/>
                </a:tc>
                <a:tc>
                  <a:txBody>
                    <a:bodyPr/>
                    <a:lstStyle/>
                    <a:p>
                      <a:r>
                        <a:rPr lang="en-AU" sz="1800" kern="1200" dirty="0" smtClean="0">
                          <a:solidFill>
                            <a:schemeClr val="tx1"/>
                          </a:solidFill>
                          <a:latin typeface="+mn-lt"/>
                          <a:ea typeface="+mn-ea"/>
                          <a:cs typeface="+mn-cs"/>
                        </a:rPr>
                        <a:t>52,166,074,844</a:t>
                      </a:r>
                      <a:endParaRPr lang="en-AU" sz="1800"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80023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AU" dirty="0" smtClean="0"/>
              <a:t>Page </a:t>
            </a:r>
            <a:fld id="{CC748F1B-3365-42CE-9CF8-66BD871DC2B6}" type="slidenum">
              <a:rPr lang="en-AU" smtClean="0"/>
              <a:pPr/>
              <a:t>2</a:t>
            </a:fld>
            <a:endParaRPr lang="en-AU" dirty="0"/>
          </a:p>
        </p:txBody>
      </p:sp>
      <p:sp>
        <p:nvSpPr>
          <p:cNvPr id="146434" name="Rectangle 2"/>
          <p:cNvSpPr>
            <a:spLocks noGrp="1" noChangeArrowheads="1"/>
          </p:cNvSpPr>
          <p:nvPr>
            <p:ph type="title"/>
          </p:nvPr>
        </p:nvSpPr>
        <p:spPr>
          <a:xfrm>
            <a:off x="539552" y="548680"/>
            <a:ext cx="8001000" cy="990600"/>
          </a:xfrm>
        </p:spPr>
        <p:txBody>
          <a:bodyPr/>
          <a:lstStyle/>
          <a:p>
            <a:r>
              <a:rPr lang="en-AU" dirty="0" smtClean="0"/>
              <a:t>Agenda – Part 1</a:t>
            </a:r>
            <a:endParaRPr lang="en-AU" dirty="0"/>
          </a:p>
        </p:txBody>
      </p:sp>
      <p:sp>
        <p:nvSpPr>
          <p:cNvPr id="146435" name="Rectangle 3"/>
          <p:cNvSpPr>
            <a:spLocks noGrp="1" noChangeArrowheads="1"/>
          </p:cNvSpPr>
          <p:nvPr>
            <p:ph type="body" idx="1"/>
          </p:nvPr>
        </p:nvSpPr>
        <p:spPr>
          <a:xfrm>
            <a:off x="467544" y="1700808"/>
            <a:ext cx="8001000" cy="4032448"/>
          </a:xfrm>
        </p:spPr>
        <p:txBody>
          <a:bodyPr/>
          <a:lstStyle/>
          <a:p>
            <a:r>
              <a:rPr lang="en-AU" dirty="0" smtClean="0"/>
              <a:t>Introduction</a:t>
            </a:r>
          </a:p>
          <a:p>
            <a:r>
              <a:rPr lang="en-AU" dirty="0" smtClean="0"/>
              <a:t>Council rates and the lower rate environment </a:t>
            </a:r>
          </a:p>
          <a:p>
            <a:r>
              <a:rPr lang="en-AU" dirty="0" smtClean="0"/>
              <a:t>Rates and valuations</a:t>
            </a:r>
          </a:p>
          <a:p>
            <a:pPr lvl="1"/>
            <a:r>
              <a:rPr lang="en-AU" sz="1600" dirty="0" smtClean="0"/>
              <a:t>How it is calculated</a:t>
            </a:r>
          </a:p>
          <a:p>
            <a:pPr lvl="1"/>
            <a:r>
              <a:rPr lang="en-AU" sz="1600" dirty="0" smtClean="0"/>
              <a:t>Analysis</a:t>
            </a:r>
          </a:p>
          <a:p>
            <a:r>
              <a:rPr lang="en-AU" dirty="0" smtClean="0"/>
              <a:t>Debt</a:t>
            </a:r>
            <a:endParaRPr lang="en-AU" dirty="0"/>
          </a:p>
        </p:txBody>
      </p:sp>
    </p:spTree>
    <p:extLst>
      <p:ext uri="{BB962C8B-B14F-4D97-AF65-F5344CB8AC3E}">
        <p14:creationId xmlns:p14="http://schemas.microsoft.com/office/powerpoint/2010/main" val="50634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dissolve">
                                      <p:cBhvr>
                                        <p:cTn id="7" dur="500"/>
                                        <p:tgtEl>
                                          <p:spTgt spid="146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6435">
                                            <p:txEl>
                                              <p:pRg st="1" end="1"/>
                                            </p:txEl>
                                          </p:spTgt>
                                        </p:tgtEl>
                                        <p:attrNameLst>
                                          <p:attrName>style.visibility</p:attrName>
                                        </p:attrNameLst>
                                      </p:cBhvr>
                                      <p:to>
                                        <p:strVal val="visible"/>
                                      </p:to>
                                    </p:set>
                                    <p:animEffect transition="in" filter="dissolve">
                                      <p:cBhvr>
                                        <p:cTn id="12" dur="500"/>
                                        <p:tgtEl>
                                          <p:spTgt spid="146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6435">
                                            <p:txEl>
                                              <p:pRg st="2" end="2"/>
                                            </p:txEl>
                                          </p:spTgt>
                                        </p:tgtEl>
                                        <p:attrNameLst>
                                          <p:attrName>style.visibility</p:attrName>
                                        </p:attrNameLst>
                                      </p:cBhvr>
                                      <p:to>
                                        <p:strVal val="visible"/>
                                      </p:to>
                                    </p:set>
                                    <p:animEffect transition="in" filter="dissolve">
                                      <p:cBhvr>
                                        <p:cTn id="17" dur="500"/>
                                        <p:tgtEl>
                                          <p:spTgt spid="146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6435">
                                            <p:txEl>
                                              <p:pRg st="3" end="3"/>
                                            </p:txEl>
                                          </p:spTgt>
                                        </p:tgtEl>
                                        <p:attrNameLst>
                                          <p:attrName>style.visibility</p:attrName>
                                        </p:attrNameLst>
                                      </p:cBhvr>
                                      <p:to>
                                        <p:strVal val="visible"/>
                                      </p:to>
                                    </p:set>
                                    <p:animEffect transition="in" filter="dissolve">
                                      <p:cBhvr>
                                        <p:cTn id="22" dur="500"/>
                                        <p:tgtEl>
                                          <p:spTgt spid="146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6435">
                                            <p:txEl>
                                              <p:pRg st="4" end="4"/>
                                            </p:txEl>
                                          </p:spTgt>
                                        </p:tgtEl>
                                        <p:attrNameLst>
                                          <p:attrName>style.visibility</p:attrName>
                                        </p:attrNameLst>
                                      </p:cBhvr>
                                      <p:to>
                                        <p:strVal val="visible"/>
                                      </p:to>
                                    </p:set>
                                    <p:animEffect transition="in" filter="dissolve">
                                      <p:cBhvr>
                                        <p:cTn id="27" dur="500"/>
                                        <p:tgtEl>
                                          <p:spTgt spid="146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6435">
                                            <p:txEl>
                                              <p:pRg st="5" end="5"/>
                                            </p:txEl>
                                          </p:spTgt>
                                        </p:tgtEl>
                                        <p:attrNameLst>
                                          <p:attrName>style.visibility</p:attrName>
                                        </p:attrNameLst>
                                      </p:cBhvr>
                                      <p:to>
                                        <p:strVal val="visible"/>
                                      </p:to>
                                    </p:set>
                                    <p:animEffect transition="in" filter="dissolve">
                                      <p:cBhvr>
                                        <p:cTn id="32" dur="500"/>
                                        <p:tgtEl>
                                          <p:spTgt spid="146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Debt</a:t>
            </a:r>
            <a:endParaRPr lang="en-AU" dirty="0"/>
          </a:p>
        </p:txBody>
      </p:sp>
      <p:sp>
        <p:nvSpPr>
          <p:cNvPr id="3" name="Content Placeholder 2"/>
          <p:cNvSpPr>
            <a:spLocks noGrp="1"/>
          </p:cNvSpPr>
          <p:nvPr>
            <p:ph idx="1"/>
          </p:nvPr>
        </p:nvSpPr>
        <p:spPr>
          <a:xfrm>
            <a:off x="467544" y="1196752"/>
            <a:ext cx="8001000" cy="4464496"/>
          </a:xfrm>
        </p:spPr>
        <p:txBody>
          <a:bodyPr/>
          <a:lstStyle/>
          <a:p>
            <a:pPr lvl="0"/>
            <a:r>
              <a:rPr lang="en-AU" sz="2400" dirty="0" smtClean="0"/>
              <a:t>Council debt is managed on an ongoing basis.</a:t>
            </a:r>
          </a:p>
          <a:p>
            <a:pPr lvl="0"/>
            <a:r>
              <a:rPr lang="en-AU" sz="2400" dirty="0" smtClean="0"/>
              <a:t>Council’s current debt is approx. $55m, in 2008/09 this amount was approx. $45m. </a:t>
            </a:r>
          </a:p>
          <a:p>
            <a:pPr lvl="0"/>
            <a:r>
              <a:rPr lang="en-AU" sz="2400" dirty="0" smtClean="0"/>
              <a:t>During this period council moved offices and purchased outright the new building and associated parking land.</a:t>
            </a:r>
          </a:p>
          <a:p>
            <a:r>
              <a:rPr lang="en-AU" sz="2400" dirty="0" smtClean="0"/>
              <a:t>As part of its last 3 annual budget processes Council adopted the Debt Management Strategy.</a:t>
            </a:r>
          </a:p>
          <a:p>
            <a:r>
              <a:rPr lang="en-AU" sz="2400" dirty="0"/>
              <a:t>Council’s debt level is forecast to reduce from </a:t>
            </a:r>
            <a:r>
              <a:rPr lang="en-AU" sz="2400" dirty="0" smtClean="0"/>
              <a:t>$55m </a:t>
            </a:r>
            <a:r>
              <a:rPr lang="en-AU" sz="2400" dirty="0"/>
              <a:t>to </a:t>
            </a:r>
            <a:r>
              <a:rPr lang="en-AU" sz="2400" dirty="0" smtClean="0"/>
              <a:t>$46m </a:t>
            </a:r>
            <a:r>
              <a:rPr lang="en-AU" sz="2400" dirty="0"/>
              <a:t>over the four year period of the plan.</a:t>
            </a:r>
            <a:endParaRPr lang="en-AU" sz="2400" dirty="0" smtClean="0"/>
          </a:p>
          <a:p>
            <a:endParaRPr lang="en-AU" dirty="0" smtClean="0"/>
          </a:p>
          <a:p>
            <a:endParaRPr lang="en-AU" dirty="0" smtClean="0"/>
          </a:p>
          <a:p>
            <a:pPr marL="0" indent="0">
              <a:buNone/>
            </a:pPr>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20</a:t>
            </a:fld>
            <a:endParaRPr lang="en-AU" dirty="0"/>
          </a:p>
        </p:txBody>
      </p:sp>
    </p:spTree>
    <p:extLst>
      <p:ext uri="{BB962C8B-B14F-4D97-AF65-F5344CB8AC3E}">
        <p14:creationId xmlns:p14="http://schemas.microsoft.com/office/powerpoint/2010/main" val="1137938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AU" dirty="0" smtClean="0"/>
              <a:t>Is Council’s debt </a:t>
            </a:r>
            <a:r>
              <a:rPr lang="en-AU" dirty="0"/>
              <a:t>m</a:t>
            </a:r>
            <a:r>
              <a:rPr lang="en-AU" dirty="0" smtClean="0"/>
              <a:t>anageable?</a:t>
            </a:r>
            <a:endParaRPr lang="en-AU" dirty="0"/>
          </a:p>
        </p:txBody>
      </p:sp>
      <p:sp>
        <p:nvSpPr>
          <p:cNvPr id="3" name="Content Placeholder 2"/>
          <p:cNvSpPr>
            <a:spLocks noGrp="1"/>
          </p:cNvSpPr>
          <p:nvPr>
            <p:ph idx="1"/>
          </p:nvPr>
        </p:nvSpPr>
        <p:spPr>
          <a:xfrm>
            <a:off x="539552" y="1124744"/>
            <a:ext cx="8001000" cy="4010744"/>
          </a:xfrm>
        </p:spPr>
        <p:txBody>
          <a:bodyPr/>
          <a:lstStyle/>
          <a:p>
            <a:r>
              <a:rPr lang="en-AU" sz="2400" dirty="0" smtClean="0"/>
              <a:t>The Australian Centre of Excellence for Local Government (</a:t>
            </a:r>
            <a:r>
              <a:rPr lang="en-AU" sz="2400" dirty="0" err="1" smtClean="0"/>
              <a:t>ACELG</a:t>
            </a:r>
            <a:r>
              <a:rPr lang="en-AU" sz="2400" dirty="0" smtClean="0"/>
              <a:t>) has released in 2014 significant research on local government finance called </a:t>
            </a:r>
          </a:p>
          <a:p>
            <a:pPr marL="457200" lvl="1" indent="0" algn="ctr">
              <a:buNone/>
            </a:pPr>
            <a:r>
              <a:rPr lang="en-AU" sz="2400" dirty="0" smtClean="0"/>
              <a:t>'Debt is Not a Dirty Word: The Role and Use of Debt in Local Government' </a:t>
            </a:r>
          </a:p>
          <a:p>
            <a:r>
              <a:rPr lang="en-AU" sz="2400" dirty="0" smtClean="0"/>
              <a:t>The research suggests that the closely managed use of debt by Australian local councils would address infrastructure backlogs and positively support sustainable local communities and organisation performance.</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21</a:t>
            </a:fld>
            <a:endParaRPr lang="en-AU" dirty="0"/>
          </a:p>
        </p:txBody>
      </p:sp>
    </p:spTree>
    <p:extLst>
      <p:ext uri="{BB962C8B-B14F-4D97-AF65-F5344CB8AC3E}">
        <p14:creationId xmlns:p14="http://schemas.microsoft.com/office/powerpoint/2010/main" val="4162325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001000" cy="990600"/>
          </a:xfrm>
        </p:spPr>
        <p:txBody>
          <a:bodyPr/>
          <a:lstStyle/>
          <a:p>
            <a:pPr algn="ctr"/>
            <a:r>
              <a:rPr lang="en-AU" dirty="0" smtClean="0"/>
              <a:t>Debt summary</a:t>
            </a:r>
            <a:endParaRPr lang="en-AU" dirty="0"/>
          </a:p>
        </p:txBody>
      </p:sp>
      <p:sp>
        <p:nvSpPr>
          <p:cNvPr id="5" name="Slide Number Placeholder 4"/>
          <p:cNvSpPr>
            <a:spLocks noGrp="1"/>
          </p:cNvSpPr>
          <p:nvPr>
            <p:ph type="sldNum" sz="quarter" idx="4294967295"/>
          </p:nvPr>
        </p:nvSpPr>
        <p:spPr>
          <a:xfrm>
            <a:off x="7776356" y="6381328"/>
            <a:ext cx="792088" cy="293117"/>
          </a:xfrm>
          <a:prstGeom prst="rect">
            <a:avLst/>
          </a:prstGeom>
        </p:spPr>
        <p:txBody>
          <a:bodyPr/>
          <a:lstStyle/>
          <a:p>
            <a:r>
              <a:rPr lang="en-AU" dirty="0" smtClean="0"/>
              <a:t>Pag</a:t>
            </a:r>
            <a:r>
              <a:rPr lang="en-AU" dirty="0"/>
              <a:t>e</a:t>
            </a:r>
            <a:r>
              <a:rPr lang="en-AU" dirty="0" smtClean="0"/>
              <a:t> </a:t>
            </a:r>
            <a:fld id="{A26F32CB-3F35-4893-B52B-A221C0A38920}" type="slidenum">
              <a:rPr lang="en-AU" smtClean="0"/>
              <a:pPr/>
              <a:t>22</a:t>
            </a:fld>
            <a:endParaRPr lang="en-AU" dirty="0"/>
          </a:p>
        </p:txBody>
      </p:sp>
      <p:graphicFrame>
        <p:nvGraphicFramePr>
          <p:cNvPr id="6" name="Chart 5"/>
          <p:cNvGraphicFramePr>
            <a:graphicFrameLocks/>
          </p:cNvGraphicFramePr>
          <p:nvPr>
            <p:extLst/>
          </p:nvPr>
        </p:nvGraphicFramePr>
        <p:xfrm>
          <a:off x="971600" y="1323256"/>
          <a:ext cx="7488832" cy="441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4689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212976"/>
            <a:ext cx="7772400" cy="1362075"/>
          </a:xfrm>
        </p:spPr>
        <p:txBody>
          <a:bodyPr/>
          <a:lstStyle/>
          <a:p>
            <a:pPr algn="ctr"/>
            <a:r>
              <a:rPr lang="en-AU" smtClean="0"/>
              <a:t>Agenda Part 2</a:t>
            </a:r>
            <a:endParaRPr lang="en-AU" dirty="0"/>
          </a:p>
        </p:txBody>
      </p:sp>
      <p:sp>
        <p:nvSpPr>
          <p:cNvPr id="4" name="Slide Number Placeholder 3"/>
          <p:cNvSpPr>
            <a:spLocks noGrp="1"/>
          </p:cNvSpPr>
          <p:nvPr>
            <p:ph type="sldNum" sz="quarter" idx="10"/>
          </p:nvPr>
        </p:nvSpPr>
        <p:spPr/>
        <p:txBody>
          <a:bodyPr/>
          <a:lstStyle/>
          <a:p>
            <a:r>
              <a:rPr lang="en-AU" dirty="0" smtClean="0"/>
              <a:t>Page </a:t>
            </a:r>
            <a:fld id="{92E3A256-EB94-4943-B368-3DFE6A0EADAE}" type="slidenum">
              <a:rPr lang="en-AU" smtClean="0"/>
              <a:pPr/>
              <a:t>23</a:t>
            </a:fld>
            <a:endParaRPr lang="en-AU" dirty="0"/>
          </a:p>
        </p:txBody>
      </p:sp>
    </p:spTree>
    <p:extLst>
      <p:ext uri="{BB962C8B-B14F-4D97-AF65-F5344CB8AC3E}">
        <p14:creationId xmlns:p14="http://schemas.microsoft.com/office/powerpoint/2010/main" val="2400756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CPI – what is it ? </a:t>
            </a:r>
            <a:endParaRPr lang="en-AU" dirty="0"/>
          </a:p>
        </p:txBody>
      </p:sp>
      <p:sp>
        <p:nvSpPr>
          <p:cNvPr id="3" name="Content Placeholder 2"/>
          <p:cNvSpPr>
            <a:spLocks noGrp="1"/>
          </p:cNvSpPr>
          <p:nvPr>
            <p:ph idx="1"/>
          </p:nvPr>
        </p:nvSpPr>
        <p:spPr>
          <a:xfrm>
            <a:off x="323528" y="1412776"/>
            <a:ext cx="8145016" cy="3888432"/>
          </a:xfrm>
        </p:spPr>
        <p:txBody>
          <a:bodyPr/>
          <a:lstStyle/>
          <a:p>
            <a:r>
              <a:rPr lang="en-US" sz="2400" dirty="0" smtClean="0"/>
              <a:t>Primary purpose of the CPI is as a macro–economic indicator of price inflation affecting </a:t>
            </a:r>
            <a:r>
              <a:rPr lang="en-US" sz="2400" i="1" dirty="0" smtClean="0"/>
              <a:t>households</a:t>
            </a:r>
            <a:r>
              <a:rPr lang="en-US" sz="2400" dirty="0" smtClean="0"/>
              <a:t>.</a:t>
            </a:r>
          </a:p>
          <a:p>
            <a:r>
              <a:rPr lang="en-US" sz="2400" dirty="0" smtClean="0"/>
              <a:t>CPI is intended to measure the overall inflation in prices of goods and services acquired by Australian </a:t>
            </a:r>
            <a:r>
              <a:rPr lang="en-US" sz="2400" i="1" dirty="0" smtClean="0"/>
              <a:t>households</a:t>
            </a:r>
            <a:r>
              <a:rPr lang="en-US" sz="2400" dirty="0" smtClean="0"/>
              <a:t>.</a:t>
            </a:r>
          </a:p>
          <a:p>
            <a:r>
              <a:rPr lang="en-US" sz="2400" dirty="0" smtClean="0"/>
              <a:t>CPI basket is determined based on a number of factors. Items: must be representative of purchases made by </a:t>
            </a:r>
            <a:r>
              <a:rPr lang="en-US" sz="2400" i="1" dirty="0" smtClean="0"/>
              <a:t>households</a:t>
            </a:r>
            <a:r>
              <a:rPr lang="en-US" sz="2400" dirty="0" smtClean="0"/>
              <a:t>; </a:t>
            </a:r>
          </a:p>
          <a:p>
            <a:pPr lvl="1"/>
            <a:r>
              <a:rPr lang="en-US" sz="1200" dirty="0" smtClean="0"/>
              <a:t>must have specifically identifiable characteristics that can be observed each period to price to constant quality (e.g. a </a:t>
            </a:r>
            <a:r>
              <a:rPr lang="en-US" sz="1200" i="1" dirty="0" smtClean="0"/>
              <a:t>420g can of baked beans, or adult general admission to a football game</a:t>
            </a:r>
            <a:r>
              <a:rPr lang="en-US" sz="1200" dirty="0" smtClean="0"/>
              <a:t>); and </a:t>
            </a:r>
          </a:p>
          <a:p>
            <a:pPr lvl="1"/>
            <a:r>
              <a:rPr lang="en-US" sz="1200" dirty="0" smtClean="0"/>
              <a:t>may be those that some people would exclude on moral or social </a:t>
            </a:r>
            <a:r>
              <a:rPr lang="en-US" sz="1200" dirty="0" err="1" smtClean="0"/>
              <a:t>judgements</a:t>
            </a:r>
            <a:r>
              <a:rPr lang="en-US" sz="1200" dirty="0" smtClean="0"/>
              <a:t>, for example, </a:t>
            </a:r>
            <a:r>
              <a:rPr lang="en-US" sz="1200" i="1" dirty="0" smtClean="0"/>
              <a:t>tobacco and alcohol products will be included in the basket even though many households may never purchase them</a:t>
            </a:r>
            <a:r>
              <a:rPr lang="en-US" sz="1200" dirty="0" smtClean="0"/>
              <a:t>.</a:t>
            </a:r>
          </a:p>
          <a:p>
            <a:pPr marL="0" indent="0">
              <a:buNone/>
            </a:pPr>
            <a:r>
              <a:rPr lang="en-US" sz="1200" dirty="0" smtClean="0"/>
              <a:t>Source: http://www.abs.gov.au/websitedbs/webfaq.nsf/home/consumer+price+index+faqs#Anchor7</a:t>
            </a:r>
          </a:p>
          <a:p>
            <a:pPr marL="0" indent="0">
              <a:buNone/>
            </a:pPr>
            <a:r>
              <a:rPr lang="en-US" dirty="0" smtClean="0"/>
              <a:t/>
            </a:r>
            <a:br>
              <a:rPr lang="en-US" dirty="0" smtClean="0"/>
            </a:br>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24</a:t>
            </a:fld>
            <a:endParaRPr lang="en-AU" dirty="0"/>
          </a:p>
        </p:txBody>
      </p:sp>
    </p:spTree>
    <p:extLst>
      <p:ext uri="{BB962C8B-B14F-4D97-AF65-F5344CB8AC3E}">
        <p14:creationId xmlns:p14="http://schemas.microsoft.com/office/powerpoint/2010/main" val="398812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idx="4294967295"/>
          </p:nvPr>
        </p:nvSpPr>
        <p:spPr/>
        <p:txBody>
          <a:bodyPr/>
          <a:lstStyle/>
          <a:p>
            <a:r>
              <a:rPr lang="en-US" dirty="0"/>
              <a:t>Draft </a:t>
            </a:r>
            <a:r>
              <a:rPr lang="en-US" dirty="0" smtClean="0"/>
              <a:t>4 </a:t>
            </a:r>
            <a:r>
              <a:rPr lang="en-US" dirty="0"/>
              <a:t>Year Financial Plan</a:t>
            </a:r>
          </a:p>
        </p:txBody>
      </p:sp>
      <p:sp>
        <p:nvSpPr>
          <p:cNvPr id="163846" name="Rectangle 6"/>
          <p:cNvSpPr>
            <a:spLocks noChangeArrowheads="1"/>
          </p:cNvSpPr>
          <p:nvPr/>
        </p:nvSpPr>
        <p:spPr bwMode="auto">
          <a:xfrm>
            <a:off x="467544" y="1268760"/>
            <a:ext cx="8001000" cy="388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40000"/>
              </a:spcBef>
              <a:buClr>
                <a:srgbClr val="005EA0"/>
              </a:buClr>
              <a:buFont typeface="Times" pitchFamily="28" charset="0"/>
              <a:buChar char="•"/>
            </a:pPr>
            <a:r>
              <a:rPr lang="en-AU" dirty="0" smtClean="0">
                <a:ea typeface="Osaka" pitchFamily="28" charset="-128"/>
              </a:rPr>
              <a:t>The plan adopted as part of the 2017/18 Budget achieves </a:t>
            </a:r>
            <a:r>
              <a:rPr lang="en-AU" dirty="0">
                <a:ea typeface="Osaka" pitchFamily="28" charset="-128"/>
              </a:rPr>
              <a:t>an underlying operating </a:t>
            </a:r>
            <a:r>
              <a:rPr lang="en-AU" dirty="0" smtClean="0">
                <a:ea typeface="Osaka" pitchFamily="28" charset="-128"/>
              </a:rPr>
              <a:t>surplus for the first year only of $14k, with deficits ranging from a peak of ($1.3) million in 2018 -19 to ($85)k, in 2021-21</a:t>
            </a:r>
          </a:p>
          <a:p>
            <a:pPr marL="342900" indent="-342900" eaLnBrk="1" hangingPunct="1">
              <a:spcBef>
                <a:spcPct val="40000"/>
              </a:spcBef>
              <a:buClr>
                <a:srgbClr val="005EA0"/>
              </a:buClr>
              <a:buFont typeface="Times" pitchFamily="28" charset="0"/>
              <a:buChar char="•"/>
            </a:pPr>
            <a:r>
              <a:rPr lang="en-AU" dirty="0" smtClean="0">
                <a:ea typeface="Osaka" pitchFamily="28" charset="-128"/>
              </a:rPr>
              <a:t>The budget proposed generates an operating surplus in 2017/18.</a:t>
            </a:r>
            <a:endParaRPr lang="en-AU" dirty="0">
              <a:ea typeface="Osaka" pitchFamily="28" charset="-128"/>
            </a:endParaRPr>
          </a:p>
          <a:p>
            <a:pPr marL="342900" indent="-342900" eaLnBrk="1" hangingPunct="1">
              <a:spcBef>
                <a:spcPct val="40000"/>
              </a:spcBef>
              <a:buClr>
                <a:srgbClr val="005EA0"/>
              </a:buClr>
              <a:buFont typeface="Times" pitchFamily="28" charset="0"/>
              <a:buChar char="•"/>
            </a:pPr>
            <a:r>
              <a:rPr lang="en-AU" dirty="0">
                <a:ea typeface="Osaka" pitchFamily="28" charset="-128"/>
              </a:rPr>
              <a:t>Rate increases are factored in at </a:t>
            </a:r>
            <a:r>
              <a:rPr lang="en-AU" dirty="0" smtClean="0">
                <a:ea typeface="Osaka" pitchFamily="28" charset="-128"/>
              </a:rPr>
              <a:t>2% over the life of the plan. </a:t>
            </a:r>
          </a:p>
          <a:p>
            <a:pPr marL="342900" indent="-342900" eaLnBrk="1" hangingPunct="1">
              <a:spcBef>
                <a:spcPct val="40000"/>
              </a:spcBef>
              <a:buClr>
                <a:srgbClr val="005EA0"/>
              </a:buClr>
              <a:buFont typeface="Times" pitchFamily="28" charset="0"/>
              <a:buChar char="•"/>
            </a:pPr>
            <a:r>
              <a:rPr lang="en-AU" dirty="0" smtClean="0">
                <a:ea typeface="Osaka" pitchFamily="28" charset="-128"/>
              </a:rPr>
              <a:t>Stable developer contributions are </a:t>
            </a:r>
            <a:r>
              <a:rPr lang="en-AU" dirty="0">
                <a:ea typeface="Osaka" pitchFamily="28" charset="-128"/>
              </a:rPr>
              <a:t>factored in.</a:t>
            </a:r>
          </a:p>
          <a:p>
            <a:pPr marL="342900" indent="-342900" eaLnBrk="1" hangingPunct="1">
              <a:spcBef>
                <a:spcPct val="40000"/>
              </a:spcBef>
              <a:buClr>
                <a:srgbClr val="005EA0"/>
              </a:buClr>
              <a:buFont typeface="Times" pitchFamily="28" charset="0"/>
              <a:buChar char="•"/>
            </a:pPr>
            <a:r>
              <a:rPr lang="en-AU" dirty="0">
                <a:ea typeface="Osaka" pitchFamily="28" charset="-128"/>
              </a:rPr>
              <a:t>No </a:t>
            </a:r>
            <a:r>
              <a:rPr lang="en-AU" dirty="0" smtClean="0">
                <a:ea typeface="Osaka" pitchFamily="28" charset="-128"/>
              </a:rPr>
              <a:t>significant </a:t>
            </a:r>
            <a:r>
              <a:rPr lang="en-AU" dirty="0">
                <a:ea typeface="Osaka" pitchFamily="28" charset="-128"/>
              </a:rPr>
              <a:t>increase in Government grants </a:t>
            </a:r>
            <a:r>
              <a:rPr lang="en-AU" dirty="0" smtClean="0">
                <a:ea typeface="Osaka" pitchFamily="28" charset="-128"/>
              </a:rPr>
              <a:t>included.</a:t>
            </a:r>
            <a:endParaRPr lang="en-AU" dirty="0">
              <a:ea typeface="Osaka" pitchFamily="28" charset="-128"/>
            </a:endParaRPr>
          </a:p>
          <a:p>
            <a:pPr marL="342900" indent="-342900" eaLnBrk="1" hangingPunct="1">
              <a:spcBef>
                <a:spcPct val="40000"/>
              </a:spcBef>
              <a:buClr>
                <a:srgbClr val="005EA0"/>
              </a:buClr>
              <a:buFont typeface="Times" pitchFamily="28" charset="0"/>
              <a:buChar char="•"/>
            </a:pPr>
            <a:r>
              <a:rPr lang="en-AU" dirty="0" smtClean="0">
                <a:ea typeface="Osaka" pitchFamily="28" charset="-128"/>
              </a:rPr>
              <a:t>Increase </a:t>
            </a:r>
            <a:r>
              <a:rPr lang="en-AU" dirty="0">
                <a:ea typeface="Osaka" pitchFamily="28" charset="-128"/>
              </a:rPr>
              <a:t>in Materials and Services </a:t>
            </a:r>
            <a:r>
              <a:rPr lang="en-AU" dirty="0" smtClean="0">
                <a:ea typeface="Osaka" pitchFamily="28" charset="-128"/>
              </a:rPr>
              <a:t>factored in at between 2% and 4% to </a:t>
            </a:r>
            <a:r>
              <a:rPr lang="en-AU" dirty="0">
                <a:ea typeface="Osaka" pitchFamily="28" charset="-128"/>
              </a:rPr>
              <a:t>allow for </a:t>
            </a:r>
            <a:r>
              <a:rPr lang="en-AU" dirty="0" smtClean="0">
                <a:ea typeface="Osaka" pitchFamily="28" charset="-128"/>
              </a:rPr>
              <a:t>growth.</a:t>
            </a:r>
            <a:endParaRPr lang="en-AU" dirty="0">
              <a:ea typeface="Osaka" pitchFamily="28" charset="-128"/>
            </a:endParaRPr>
          </a:p>
          <a:p>
            <a:pPr marL="342900" indent="-342900" eaLnBrk="1" hangingPunct="1">
              <a:spcBef>
                <a:spcPct val="40000"/>
              </a:spcBef>
              <a:buClr>
                <a:srgbClr val="005EA0"/>
              </a:buClr>
              <a:buFont typeface="Times" pitchFamily="28" charset="0"/>
              <a:buChar char="•"/>
            </a:pPr>
            <a:endParaRPr lang="en-AU" dirty="0">
              <a:ea typeface="Osaka" pitchFamily="28" charset="-128"/>
            </a:endParaRPr>
          </a:p>
        </p:txBody>
      </p:sp>
      <p:sp>
        <p:nvSpPr>
          <p:cNvPr id="2" name="TextBox 1"/>
          <p:cNvSpPr txBox="1"/>
          <p:nvPr/>
        </p:nvSpPr>
        <p:spPr>
          <a:xfrm>
            <a:off x="7452320" y="6381328"/>
            <a:ext cx="1584176" cy="276999"/>
          </a:xfrm>
          <a:prstGeom prst="rect">
            <a:avLst/>
          </a:prstGeom>
          <a:noFill/>
        </p:spPr>
        <p:txBody>
          <a:bodyPr wrap="square" rtlCol="0">
            <a:spAutoFit/>
          </a:bodyPr>
          <a:lstStyle/>
          <a:p>
            <a:pPr algn="r"/>
            <a:r>
              <a:rPr lang="en-AU" sz="1200" dirty="0" smtClean="0">
                <a:solidFill>
                  <a:srgbClr val="FFFFFF"/>
                </a:solidFill>
              </a:rPr>
              <a:t>Page 27</a:t>
            </a:r>
            <a:endParaRPr lang="en-AU" sz="1200" dirty="0">
              <a:solidFill>
                <a:srgbClr val="FFFFFF"/>
              </a:solidFill>
            </a:endParaRPr>
          </a:p>
        </p:txBody>
      </p:sp>
    </p:spTree>
    <p:extLst>
      <p:ext uri="{BB962C8B-B14F-4D97-AF65-F5344CB8AC3E}">
        <p14:creationId xmlns:p14="http://schemas.microsoft.com/office/powerpoint/2010/main" val="1018077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en-AU" dirty="0" smtClean="0"/>
              <a:t>Page </a:t>
            </a:r>
            <a:fld id="{72F8C4EE-F429-4BA1-87BD-97FA760BCB73}" type="slidenum">
              <a:rPr lang="en-AU" smtClean="0"/>
              <a:pPr>
                <a:defRPr/>
              </a:pPr>
              <a:t>26</a:t>
            </a:fld>
            <a:r>
              <a:rPr lang="en-AU" dirty="0" smtClean="0"/>
              <a:t> </a:t>
            </a:r>
            <a:endParaRPr lang="en-AU" dirty="0"/>
          </a:p>
        </p:txBody>
      </p:sp>
      <p:sp>
        <p:nvSpPr>
          <p:cNvPr id="6147" name="Rectangle 2"/>
          <p:cNvSpPr>
            <a:spLocks noGrp="1" noChangeArrowheads="1"/>
          </p:cNvSpPr>
          <p:nvPr>
            <p:ph type="title"/>
          </p:nvPr>
        </p:nvSpPr>
        <p:spPr>
          <a:xfrm>
            <a:off x="467544" y="332656"/>
            <a:ext cx="8001000" cy="990600"/>
          </a:xfrm>
        </p:spPr>
        <p:txBody>
          <a:bodyPr/>
          <a:lstStyle/>
          <a:p>
            <a:r>
              <a:rPr lang="en-US" dirty="0" smtClean="0"/>
              <a:t>Draft 5 Year Financial Plan</a:t>
            </a:r>
          </a:p>
        </p:txBody>
      </p:sp>
      <p:sp>
        <p:nvSpPr>
          <p:cNvPr id="6148" name="Rectangle 3"/>
          <p:cNvSpPr>
            <a:spLocks noGrp="1" noChangeArrowheads="1"/>
          </p:cNvSpPr>
          <p:nvPr>
            <p:ph type="body" idx="1"/>
          </p:nvPr>
        </p:nvSpPr>
        <p:spPr>
          <a:xfrm>
            <a:off x="539552" y="1124744"/>
            <a:ext cx="8001000" cy="4608512"/>
          </a:xfrm>
        </p:spPr>
        <p:txBody>
          <a:bodyPr/>
          <a:lstStyle/>
          <a:p>
            <a:endParaRPr lang="en-US" dirty="0" smtClean="0"/>
          </a:p>
          <a:p>
            <a:r>
              <a:rPr lang="en-US" sz="2400" dirty="0" smtClean="0"/>
              <a:t>Table below shows a comparison with the key assumptions of 2016-17 financial plan (forecast) to the draft budget preparation completed to date as part of the 2017-18 budget process</a:t>
            </a:r>
            <a:r>
              <a:rPr lang="en-US" dirty="0" smtClean="0"/>
              <a:t>.</a:t>
            </a:r>
          </a:p>
          <a:p>
            <a:endParaRPr lang="en-US" dirty="0" smtClean="0"/>
          </a:p>
          <a:p>
            <a:endParaRPr lang="en-US" dirty="0" smtClean="0"/>
          </a:p>
          <a:p>
            <a:endParaRPr lang="en-US" dirty="0" smtClean="0"/>
          </a:p>
          <a:p>
            <a:endParaRPr lang="en-US" dirty="0" smtClean="0"/>
          </a:p>
          <a:p>
            <a:endParaRPr lang="en-US" dirty="0" smtClean="0"/>
          </a:p>
          <a:p>
            <a:pPr marL="0" indent="0">
              <a:buNone/>
            </a:pPr>
            <a:r>
              <a:rPr lang="en-US" dirty="0" smtClean="0"/>
              <a:t>	</a:t>
            </a:r>
            <a:endParaRPr lang="en-US" sz="1600" dirty="0" smtClean="0"/>
          </a:p>
        </p:txBody>
      </p:sp>
      <p:graphicFrame>
        <p:nvGraphicFramePr>
          <p:cNvPr id="2" name="Table 1"/>
          <p:cNvGraphicFramePr>
            <a:graphicFrameLocks noGrp="1"/>
          </p:cNvGraphicFramePr>
          <p:nvPr>
            <p:extLst/>
          </p:nvPr>
        </p:nvGraphicFramePr>
        <p:xfrm>
          <a:off x="1475656" y="3573016"/>
          <a:ext cx="6624736" cy="2291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560736">
                  <a:extLst>
                    <a:ext uri="{9D8B030D-6E8A-4147-A177-3AD203B41FA5}">
                      <a16:colId xmlns:a16="http://schemas.microsoft.com/office/drawing/2014/main" val="20002"/>
                    </a:ext>
                  </a:extLst>
                </a:gridCol>
              </a:tblGrid>
              <a:tr h="149736">
                <a:tc>
                  <a:txBody>
                    <a:bodyPr/>
                    <a:lstStyle/>
                    <a:p>
                      <a:pPr algn="l"/>
                      <a:endParaRPr lang="en-AU" dirty="0">
                        <a:solidFill>
                          <a:schemeClr val="tx1"/>
                        </a:solidFill>
                      </a:endParaRPr>
                    </a:p>
                  </a:txBody>
                  <a:tcPr>
                    <a:solidFill>
                      <a:schemeClr val="accent1">
                        <a:tint val="40000"/>
                        <a:alpha val="31000"/>
                      </a:schemeClr>
                    </a:solidFill>
                  </a:tcPr>
                </a:tc>
                <a:tc>
                  <a:txBody>
                    <a:bodyPr/>
                    <a:lstStyle/>
                    <a:p>
                      <a:pPr algn="l"/>
                      <a:r>
                        <a:rPr lang="en-AU" dirty="0" smtClean="0">
                          <a:solidFill>
                            <a:schemeClr val="tx1"/>
                          </a:solidFill>
                        </a:rPr>
                        <a:t>2016-17 forecast</a:t>
                      </a:r>
                      <a:endParaRPr lang="en-AU" dirty="0">
                        <a:solidFill>
                          <a:schemeClr val="tx1"/>
                        </a:solidFill>
                      </a:endParaRPr>
                    </a:p>
                  </a:txBody>
                  <a:tcPr>
                    <a:solidFill>
                      <a:schemeClr val="accent1">
                        <a:tint val="40000"/>
                        <a:alpha val="31000"/>
                      </a:schemeClr>
                    </a:solidFill>
                  </a:tcPr>
                </a:tc>
                <a:tc>
                  <a:txBody>
                    <a:bodyPr/>
                    <a:lstStyle/>
                    <a:p>
                      <a:pPr algn="l"/>
                      <a:r>
                        <a:rPr lang="en-AU" dirty="0" smtClean="0">
                          <a:solidFill>
                            <a:schemeClr val="tx1"/>
                          </a:solidFill>
                        </a:rPr>
                        <a:t>2017-18 Proposed Budget</a:t>
                      </a:r>
                      <a:endParaRPr lang="en-AU" dirty="0">
                        <a:solidFill>
                          <a:schemeClr val="tx1"/>
                        </a:solidFill>
                      </a:endParaRPr>
                    </a:p>
                  </a:txBody>
                  <a:tcPr>
                    <a:solidFill>
                      <a:schemeClr val="accent1">
                        <a:tint val="40000"/>
                        <a:alpha val="31000"/>
                      </a:schemeClr>
                    </a:solidFill>
                  </a:tcPr>
                </a:tc>
                <a:extLst>
                  <a:ext uri="{0D108BD9-81ED-4DB2-BD59-A6C34878D82A}">
                    <a16:rowId xmlns:a16="http://schemas.microsoft.com/office/drawing/2014/main" val="10000"/>
                  </a:ext>
                </a:extLst>
              </a:tr>
              <a:tr h="370840">
                <a:tc>
                  <a:txBody>
                    <a:bodyPr/>
                    <a:lstStyle/>
                    <a:p>
                      <a:pPr algn="l"/>
                      <a:r>
                        <a:rPr lang="en-AU" dirty="0" smtClean="0"/>
                        <a:t>Council Funded Capital Works</a:t>
                      </a:r>
                      <a:endParaRPr lang="en-AU" dirty="0"/>
                    </a:p>
                  </a:txBody>
                  <a:tcPr>
                    <a:solidFill>
                      <a:schemeClr val="accent1">
                        <a:tint val="40000"/>
                        <a:alpha val="31000"/>
                      </a:schemeClr>
                    </a:solidFill>
                  </a:tcPr>
                </a:tc>
                <a:tc>
                  <a:txBody>
                    <a:bodyPr/>
                    <a:lstStyle/>
                    <a:p>
                      <a:pPr algn="l"/>
                      <a:r>
                        <a:rPr lang="en-AU" dirty="0" smtClean="0">
                          <a:solidFill>
                            <a:schemeClr val="tx1"/>
                          </a:solidFill>
                        </a:rPr>
                        <a:t>$18.494m</a:t>
                      </a:r>
                      <a:endParaRPr lang="en-AU" dirty="0">
                        <a:solidFill>
                          <a:schemeClr val="tx1"/>
                        </a:solidFill>
                      </a:endParaRPr>
                    </a:p>
                  </a:txBody>
                  <a:tcPr>
                    <a:solidFill>
                      <a:schemeClr val="accent1">
                        <a:tint val="40000"/>
                        <a:alpha val="31000"/>
                      </a:schemeClr>
                    </a:solidFill>
                  </a:tcPr>
                </a:tc>
                <a:tc>
                  <a:txBody>
                    <a:bodyPr/>
                    <a:lstStyle/>
                    <a:p>
                      <a:pPr algn="l"/>
                      <a:r>
                        <a:rPr lang="en-AU" dirty="0" smtClean="0">
                          <a:solidFill>
                            <a:schemeClr val="tx1"/>
                          </a:solidFill>
                        </a:rPr>
                        <a:t>$31.205m</a:t>
                      </a:r>
                      <a:endParaRPr lang="en-AU" dirty="0">
                        <a:solidFill>
                          <a:schemeClr val="tx1"/>
                        </a:solidFill>
                      </a:endParaRPr>
                    </a:p>
                  </a:txBody>
                  <a:tcPr>
                    <a:solidFill>
                      <a:schemeClr val="accent1">
                        <a:tint val="40000"/>
                        <a:alpha val="31000"/>
                      </a:schemeClr>
                    </a:solidFill>
                  </a:tcPr>
                </a:tc>
                <a:extLst>
                  <a:ext uri="{0D108BD9-81ED-4DB2-BD59-A6C34878D82A}">
                    <a16:rowId xmlns:a16="http://schemas.microsoft.com/office/drawing/2014/main" val="10001"/>
                  </a:ext>
                </a:extLst>
              </a:tr>
              <a:tr h="370840">
                <a:tc>
                  <a:txBody>
                    <a:bodyPr/>
                    <a:lstStyle/>
                    <a:p>
                      <a:pPr algn="l"/>
                      <a:r>
                        <a:rPr lang="en-AU" dirty="0" smtClean="0"/>
                        <a:t>Rate Increase</a:t>
                      </a:r>
                      <a:endParaRPr lang="en-AU" dirty="0"/>
                    </a:p>
                  </a:txBody>
                  <a:tcPr>
                    <a:solidFill>
                      <a:schemeClr val="accent1">
                        <a:tint val="40000"/>
                        <a:alpha val="31000"/>
                      </a:schemeClr>
                    </a:solidFill>
                  </a:tcPr>
                </a:tc>
                <a:tc>
                  <a:txBody>
                    <a:bodyPr/>
                    <a:lstStyle/>
                    <a:p>
                      <a:pPr algn="l"/>
                      <a:r>
                        <a:rPr lang="en-AU" dirty="0" smtClean="0">
                          <a:solidFill>
                            <a:schemeClr val="tx1"/>
                          </a:solidFill>
                        </a:rPr>
                        <a:t>2.5%</a:t>
                      </a:r>
                      <a:endParaRPr lang="en-AU" dirty="0">
                        <a:solidFill>
                          <a:schemeClr val="tx1"/>
                        </a:solidFill>
                      </a:endParaRPr>
                    </a:p>
                  </a:txBody>
                  <a:tcPr>
                    <a:solidFill>
                      <a:schemeClr val="accent1">
                        <a:tint val="40000"/>
                        <a:alpha val="31000"/>
                      </a:schemeClr>
                    </a:solidFill>
                  </a:tcPr>
                </a:tc>
                <a:tc>
                  <a:txBody>
                    <a:bodyPr/>
                    <a:lstStyle/>
                    <a:p>
                      <a:pPr algn="l"/>
                      <a:r>
                        <a:rPr lang="en-AU" dirty="0" smtClean="0">
                          <a:solidFill>
                            <a:schemeClr val="tx1"/>
                          </a:solidFill>
                        </a:rPr>
                        <a:t>2.0%</a:t>
                      </a:r>
                      <a:endParaRPr lang="en-AU" dirty="0">
                        <a:solidFill>
                          <a:schemeClr val="tx1"/>
                        </a:solidFill>
                      </a:endParaRPr>
                    </a:p>
                  </a:txBody>
                  <a:tcPr>
                    <a:solidFill>
                      <a:schemeClr val="accent1">
                        <a:tint val="40000"/>
                        <a:alpha val="31000"/>
                      </a:schemeClr>
                    </a:solidFill>
                  </a:tcPr>
                </a:tc>
                <a:extLst>
                  <a:ext uri="{0D108BD9-81ED-4DB2-BD59-A6C34878D82A}">
                    <a16:rowId xmlns:a16="http://schemas.microsoft.com/office/drawing/2014/main" val="10002"/>
                  </a:ext>
                </a:extLst>
              </a:tr>
              <a:tr h="370840">
                <a:tc>
                  <a:txBody>
                    <a:bodyPr/>
                    <a:lstStyle/>
                    <a:p>
                      <a:pPr algn="l"/>
                      <a:r>
                        <a:rPr lang="en-AU" dirty="0" smtClean="0"/>
                        <a:t>Underlying Surplus/(Deficit)</a:t>
                      </a:r>
                      <a:endParaRPr lang="en-AU" dirty="0"/>
                    </a:p>
                  </a:txBody>
                  <a:tcPr>
                    <a:solidFill>
                      <a:schemeClr val="accent1">
                        <a:tint val="40000"/>
                        <a:alpha val="31000"/>
                      </a:schemeClr>
                    </a:solidFill>
                  </a:tcPr>
                </a:tc>
                <a:tc>
                  <a:txBody>
                    <a:bodyPr/>
                    <a:lstStyle/>
                    <a:p>
                      <a:pPr algn="l"/>
                      <a:r>
                        <a:rPr lang="en-AU" dirty="0" smtClean="0">
                          <a:solidFill>
                            <a:schemeClr val="tx1"/>
                          </a:solidFill>
                        </a:rPr>
                        <a:t>($766k)</a:t>
                      </a:r>
                      <a:endParaRPr lang="en-AU" dirty="0">
                        <a:solidFill>
                          <a:schemeClr val="tx1"/>
                        </a:solidFill>
                      </a:endParaRPr>
                    </a:p>
                  </a:txBody>
                  <a:tcPr>
                    <a:solidFill>
                      <a:schemeClr val="accent1">
                        <a:tint val="40000"/>
                        <a:alpha val="31000"/>
                      </a:schemeClr>
                    </a:solidFill>
                  </a:tcPr>
                </a:tc>
                <a:tc>
                  <a:txBody>
                    <a:bodyPr/>
                    <a:lstStyle/>
                    <a:p>
                      <a:pPr algn="l"/>
                      <a:r>
                        <a:rPr lang="en-AU" dirty="0" smtClean="0">
                          <a:solidFill>
                            <a:schemeClr val="tx1"/>
                          </a:solidFill>
                        </a:rPr>
                        <a:t>$14k</a:t>
                      </a:r>
                      <a:endParaRPr lang="en-AU" dirty="0">
                        <a:solidFill>
                          <a:schemeClr val="tx1"/>
                        </a:solidFill>
                      </a:endParaRPr>
                    </a:p>
                  </a:txBody>
                  <a:tcPr>
                    <a:solidFill>
                      <a:schemeClr val="accent1">
                        <a:tint val="40000"/>
                        <a:alpha val="31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1328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animEffect transition="in" filter="fade">
                                      <p:cBhvr>
                                        <p:cTn id="7" dur="1000"/>
                                        <p:tgtEl>
                                          <p:spTgt spid="6148">
                                            <p:txEl>
                                              <p:pRg st="1" end="1"/>
                                            </p:txEl>
                                          </p:spTgt>
                                        </p:tgtEl>
                                      </p:cBhvr>
                                    </p:animEffect>
                                    <p:anim calcmode="lin" valueType="num">
                                      <p:cBhvr>
                                        <p:cTn id="8" dur="1000" fill="hold"/>
                                        <p:tgtEl>
                                          <p:spTgt spid="614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1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xEl>
                                              <p:pRg st="7" end="7"/>
                                            </p:txEl>
                                          </p:spTgt>
                                        </p:tgtEl>
                                        <p:attrNameLst>
                                          <p:attrName>style.visibility</p:attrName>
                                        </p:attrNameLst>
                                      </p:cBhvr>
                                      <p:to>
                                        <p:strVal val="visible"/>
                                      </p:to>
                                    </p:set>
                                    <p:animEffect transition="in" filter="fade">
                                      <p:cBhvr>
                                        <p:cTn id="14" dur="1000"/>
                                        <p:tgtEl>
                                          <p:spTgt spid="6148">
                                            <p:txEl>
                                              <p:pRg st="7" end="7"/>
                                            </p:txEl>
                                          </p:spTgt>
                                        </p:tgtEl>
                                      </p:cBhvr>
                                    </p:animEffect>
                                    <p:anim calcmode="lin" valueType="num">
                                      <p:cBhvr>
                                        <p:cTn id="15" dur="1000" fill="hold"/>
                                        <p:tgtEl>
                                          <p:spTgt spid="6148">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6148">
                                            <p:txEl>
                                              <p:pRg st="7" end="7"/>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001000" cy="990600"/>
          </a:xfrm>
        </p:spPr>
        <p:txBody>
          <a:bodyPr/>
          <a:lstStyle/>
          <a:p>
            <a:r>
              <a:rPr lang="en-AU" dirty="0" smtClean="0"/>
              <a:t>Budgeted Expenditure analysis</a:t>
            </a:r>
            <a:endParaRPr lang="en-AU" dirty="0"/>
          </a:p>
        </p:txBody>
      </p:sp>
      <p:graphicFrame>
        <p:nvGraphicFramePr>
          <p:cNvPr id="5" name="Content Placeholder 4"/>
          <p:cNvGraphicFramePr>
            <a:graphicFrameLocks noGrp="1"/>
          </p:cNvGraphicFramePr>
          <p:nvPr>
            <p:ph idx="1"/>
            <p:extLst/>
          </p:nvPr>
        </p:nvGraphicFramePr>
        <p:xfrm>
          <a:off x="611560" y="1412776"/>
          <a:ext cx="8001000" cy="404241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432048">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4328592">
                  <a:extLst>
                    <a:ext uri="{9D8B030D-6E8A-4147-A177-3AD203B41FA5}">
                      <a16:colId xmlns:a16="http://schemas.microsoft.com/office/drawing/2014/main" val="20003"/>
                    </a:ext>
                  </a:extLst>
                </a:gridCol>
              </a:tblGrid>
              <a:tr h="640080">
                <a:tc>
                  <a:txBody>
                    <a:bodyPr/>
                    <a:lstStyle/>
                    <a:p>
                      <a:r>
                        <a:rPr lang="en-AU" dirty="0" smtClean="0"/>
                        <a:t>Expense</a:t>
                      </a:r>
                      <a:r>
                        <a:rPr lang="en-AU" baseline="0" dirty="0" smtClean="0"/>
                        <a:t> Description</a:t>
                      </a:r>
                      <a:endParaRPr lang="en-AU" dirty="0"/>
                    </a:p>
                  </a:txBody>
                  <a:tcPr/>
                </a:tc>
                <a:tc>
                  <a:txBody>
                    <a:bodyPr/>
                    <a:lstStyle/>
                    <a:p>
                      <a:endParaRPr lang="en-AU" dirty="0"/>
                    </a:p>
                  </a:txBody>
                  <a:tcPr/>
                </a:tc>
                <a:tc>
                  <a:txBody>
                    <a:bodyPr/>
                    <a:lstStyle/>
                    <a:p>
                      <a:r>
                        <a:rPr lang="en-AU" dirty="0" smtClean="0"/>
                        <a:t>% of total</a:t>
                      </a:r>
                      <a:endParaRPr lang="en-AU" dirty="0"/>
                    </a:p>
                  </a:txBody>
                  <a:tcPr/>
                </a:tc>
                <a:tc>
                  <a:txBody>
                    <a:bodyPr/>
                    <a:lstStyle/>
                    <a:p>
                      <a:r>
                        <a:rPr lang="en-AU" dirty="0" smtClean="0"/>
                        <a:t>Reason</a:t>
                      </a:r>
                      <a:endParaRPr lang="en-AU" dirty="0"/>
                    </a:p>
                  </a:txBody>
                  <a:tcPr/>
                </a:tc>
                <a:extLst>
                  <a:ext uri="{0D108BD9-81ED-4DB2-BD59-A6C34878D82A}">
                    <a16:rowId xmlns:a16="http://schemas.microsoft.com/office/drawing/2014/main" val="10000"/>
                  </a:ext>
                </a:extLst>
              </a:tr>
              <a:tr h="370840">
                <a:tc>
                  <a:txBody>
                    <a:bodyPr/>
                    <a:lstStyle/>
                    <a:p>
                      <a:r>
                        <a:rPr lang="en-AU" dirty="0" smtClean="0"/>
                        <a:t>Employee Costs</a:t>
                      </a:r>
                      <a:endParaRPr lang="en-AU" dirty="0"/>
                    </a:p>
                  </a:txBody>
                  <a:tcPr/>
                </a:tc>
                <a:tc>
                  <a:txBody>
                    <a:bodyPr/>
                    <a:lstStyle/>
                    <a:p>
                      <a:pPr algn="ctr" rtl="0" fontAlgn="ctr"/>
                      <a:endParaRPr lang="en-AU" sz="1800" b="0" i="0" u="none" strike="noStrike" dirty="0">
                        <a:solidFill>
                          <a:schemeClr val="tx1"/>
                        </a:solidFill>
                        <a:effectLst/>
                        <a:latin typeface="Franklin Gothic Book"/>
                      </a:endParaRPr>
                    </a:p>
                  </a:txBody>
                  <a:tcPr marL="9525" marR="9525" marT="9525" marB="0" anchor="ctr"/>
                </a:tc>
                <a:tc>
                  <a:txBody>
                    <a:bodyPr/>
                    <a:lstStyle/>
                    <a:p>
                      <a:pPr algn="ctr" rtl="0" fontAlgn="ctr"/>
                      <a:r>
                        <a:rPr lang="en-AU" sz="1800" b="0" i="0" u="none" strike="noStrike" dirty="0" smtClean="0">
                          <a:solidFill>
                            <a:schemeClr val="tx1"/>
                          </a:solidFill>
                          <a:effectLst/>
                          <a:latin typeface="Franklin Gothic Book"/>
                        </a:rPr>
                        <a:t>32.60%</a:t>
                      </a:r>
                      <a:endParaRPr lang="en-AU" sz="1800" b="0" i="0" u="none" strike="noStrike" dirty="0">
                        <a:solidFill>
                          <a:schemeClr val="tx1"/>
                        </a:solidFill>
                        <a:effectLst/>
                        <a:latin typeface="Franklin Gothic Book"/>
                      </a:endParaRPr>
                    </a:p>
                  </a:txBody>
                  <a:tcPr marL="9525" marR="9525" marT="9525" marB="0" anchor="ctr"/>
                </a:tc>
                <a:tc>
                  <a:txBody>
                    <a:bodyPr/>
                    <a:lstStyle/>
                    <a:p>
                      <a:pPr algn="l" rtl="0" fontAlgn="ctr"/>
                      <a:r>
                        <a:rPr lang="en-AU" sz="1200" b="0" i="0" u="none" strike="noStrike" dirty="0">
                          <a:solidFill>
                            <a:srgbClr val="000000"/>
                          </a:solidFill>
                          <a:effectLst/>
                          <a:latin typeface="Franklin Gothic Book"/>
                        </a:rPr>
                        <a:t>Council Wage growth is as per the EBA. Includes the increase in staff required to deliver council services in a growing area such as Maternal and  Child </a:t>
                      </a:r>
                      <a:r>
                        <a:rPr lang="en-AU" sz="1200" b="0" i="0" u="none" strike="noStrike" dirty="0" smtClean="0">
                          <a:solidFill>
                            <a:srgbClr val="000000"/>
                          </a:solidFill>
                          <a:effectLst/>
                          <a:latin typeface="Franklin Gothic Book"/>
                        </a:rPr>
                        <a:t>Health</a:t>
                      </a:r>
                      <a:r>
                        <a:rPr lang="en-AU" sz="1200" b="0" i="0" u="none" strike="noStrike" dirty="0">
                          <a:solidFill>
                            <a:srgbClr val="000000"/>
                          </a:solidFill>
                          <a:effectLst/>
                          <a:latin typeface="Franklin Gothic Book"/>
                        </a:rPr>
                        <a:t>.  </a:t>
                      </a:r>
                    </a:p>
                  </a:txBody>
                  <a:tcPr marL="9525" marR="9525" marT="9525" marB="0" anchor="ctr"/>
                </a:tc>
                <a:extLst>
                  <a:ext uri="{0D108BD9-81ED-4DB2-BD59-A6C34878D82A}">
                    <a16:rowId xmlns:a16="http://schemas.microsoft.com/office/drawing/2014/main" val="10001"/>
                  </a:ext>
                </a:extLst>
              </a:tr>
              <a:tr h="370840">
                <a:tc>
                  <a:txBody>
                    <a:bodyPr/>
                    <a:lstStyle/>
                    <a:p>
                      <a:r>
                        <a:rPr lang="en-AU" dirty="0" smtClean="0"/>
                        <a:t>Material and Services</a:t>
                      </a:r>
                      <a:endParaRPr lang="en-AU" dirty="0"/>
                    </a:p>
                  </a:txBody>
                  <a:tcPr/>
                </a:tc>
                <a:tc>
                  <a:txBody>
                    <a:bodyPr/>
                    <a:lstStyle/>
                    <a:p>
                      <a:pPr algn="ctr" rtl="0" fontAlgn="ctr"/>
                      <a:endParaRPr lang="en-AU" sz="1800" b="0" i="0" u="none" strike="noStrike" dirty="0">
                        <a:solidFill>
                          <a:schemeClr val="tx1"/>
                        </a:solidFill>
                        <a:effectLst/>
                        <a:latin typeface="Franklin Gothic Book"/>
                      </a:endParaRPr>
                    </a:p>
                  </a:txBody>
                  <a:tcPr marL="9525" marR="9525" marT="9525" marB="0" anchor="ctr"/>
                </a:tc>
                <a:tc>
                  <a:txBody>
                    <a:bodyPr/>
                    <a:lstStyle/>
                    <a:p>
                      <a:pPr algn="ctr" rtl="0" fontAlgn="ctr"/>
                      <a:r>
                        <a:rPr lang="en-AU" sz="1800" b="0" i="0" u="none" strike="noStrike" dirty="0" smtClean="0">
                          <a:solidFill>
                            <a:schemeClr val="tx1"/>
                          </a:solidFill>
                          <a:effectLst/>
                          <a:latin typeface="Franklin Gothic Book"/>
                        </a:rPr>
                        <a:t>40.75%</a:t>
                      </a:r>
                      <a:endParaRPr lang="en-AU" sz="1800" b="0" i="0" u="none" strike="noStrike" dirty="0">
                        <a:solidFill>
                          <a:schemeClr val="tx1"/>
                        </a:solidFill>
                        <a:effectLst/>
                        <a:latin typeface="Franklin Gothic Book"/>
                      </a:endParaRPr>
                    </a:p>
                  </a:txBody>
                  <a:tcPr marL="9525" marR="9525" marT="9525" marB="0" anchor="ctr"/>
                </a:tc>
                <a:tc>
                  <a:txBody>
                    <a:bodyPr/>
                    <a:lstStyle/>
                    <a:p>
                      <a:pPr algn="l" rtl="0" fontAlgn="ctr"/>
                      <a:r>
                        <a:rPr lang="en-AU" sz="1200" b="0" i="0" u="none" strike="noStrike">
                          <a:solidFill>
                            <a:srgbClr val="000000"/>
                          </a:solidFill>
                          <a:effectLst/>
                          <a:latin typeface="Franklin Gothic Book"/>
                        </a:rPr>
                        <a:t>This line represents the costs of services and goods provided to council to deliver the services the community expects. As the Shire grows these costs grow not just by CPI but also by the growth within the shire and the factors such as electricity, water, road materials etc which move in excess of the CPI figure.</a:t>
                      </a:r>
                    </a:p>
                  </a:txBody>
                  <a:tcPr marL="9525" marR="9525" marT="9525" marB="0" anchor="ctr"/>
                </a:tc>
                <a:extLst>
                  <a:ext uri="{0D108BD9-81ED-4DB2-BD59-A6C34878D82A}">
                    <a16:rowId xmlns:a16="http://schemas.microsoft.com/office/drawing/2014/main" val="10002"/>
                  </a:ext>
                </a:extLst>
              </a:tr>
              <a:tr h="370840">
                <a:tc>
                  <a:txBody>
                    <a:bodyPr/>
                    <a:lstStyle/>
                    <a:p>
                      <a:r>
                        <a:rPr lang="en-AU" dirty="0" smtClean="0"/>
                        <a:t>Depreciation</a:t>
                      </a:r>
                      <a:endParaRPr lang="en-AU" dirty="0"/>
                    </a:p>
                  </a:txBody>
                  <a:tcPr/>
                </a:tc>
                <a:tc>
                  <a:txBody>
                    <a:bodyPr/>
                    <a:lstStyle/>
                    <a:p>
                      <a:pPr algn="ctr" rtl="0" fontAlgn="ctr"/>
                      <a:endParaRPr lang="en-AU" sz="1800" b="0" i="0" u="none" strike="noStrike" dirty="0">
                        <a:solidFill>
                          <a:schemeClr val="tx1"/>
                        </a:solidFill>
                        <a:effectLst/>
                        <a:latin typeface="Franklin Gothic Book"/>
                      </a:endParaRPr>
                    </a:p>
                  </a:txBody>
                  <a:tcPr marL="9525" marR="9525" marT="9525" marB="0" anchor="ctr"/>
                </a:tc>
                <a:tc>
                  <a:txBody>
                    <a:bodyPr/>
                    <a:lstStyle/>
                    <a:p>
                      <a:pPr algn="ctr" rtl="0" fontAlgn="ctr"/>
                      <a:r>
                        <a:rPr lang="en-AU" sz="1800" b="0" i="0" u="none" strike="noStrike" dirty="0">
                          <a:solidFill>
                            <a:schemeClr val="tx1"/>
                          </a:solidFill>
                          <a:effectLst/>
                          <a:latin typeface="Franklin Gothic Book"/>
                        </a:rPr>
                        <a:t>21%</a:t>
                      </a:r>
                    </a:p>
                  </a:txBody>
                  <a:tcPr marL="9525" marR="9525" marT="9525" marB="0" anchor="ctr"/>
                </a:tc>
                <a:tc>
                  <a:txBody>
                    <a:bodyPr/>
                    <a:lstStyle/>
                    <a:p>
                      <a:pPr algn="l" rtl="0" fontAlgn="ctr"/>
                      <a:r>
                        <a:rPr lang="en-AU" sz="1200" b="0" i="0" u="none" strike="noStrike">
                          <a:solidFill>
                            <a:srgbClr val="000000"/>
                          </a:solidFill>
                          <a:effectLst/>
                          <a:latin typeface="Franklin Gothic Book"/>
                        </a:rPr>
                        <a:t>Represents the Increase in the asset base of council. Significant movement due increase in valuation on council assets and asssets received from developers.</a:t>
                      </a:r>
                    </a:p>
                  </a:txBody>
                  <a:tcPr marL="9525" marR="9525" marT="9525" marB="0" anchor="ctr"/>
                </a:tc>
                <a:extLst>
                  <a:ext uri="{0D108BD9-81ED-4DB2-BD59-A6C34878D82A}">
                    <a16:rowId xmlns:a16="http://schemas.microsoft.com/office/drawing/2014/main" val="10003"/>
                  </a:ext>
                </a:extLst>
              </a:tr>
              <a:tr h="370840">
                <a:tc>
                  <a:txBody>
                    <a:bodyPr/>
                    <a:lstStyle/>
                    <a:p>
                      <a:r>
                        <a:rPr lang="en-AU" dirty="0" smtClean="0"/>
                        <a:t>Finance Costs</a:t>
                      </a:r>
                      <a:endParaRPr lang="en-AU" dirty="0"/>
                    </a:p>
                  </a:txBody>
                  <a:tcPr/>
                </a:tc>
                <a:tc>
                  <a:txBody>
                    <a:bodyPr/>
                    <a:lstStyle/>
                    <a:p>
                      <a:pPr algn="ctr" rtl="0" fontAlgn="ctr"/>
                      <a:endParaRPr lang="en-AU" sz="1800" b="0" i="0" u="none" strike="noStrike" dirty="0">
                        <a:solidFill>
                          <a:schemeClr val="tx1"/>
                        </a:solidFill>
                        <a:effectLst/>
                        <a:latin typeface="Franklin Gothic Book"/>
                      </a:endParaRPr>
                    </a:p>
                  </a:txBody>
                  <a:tcPr marL="9525" marR="9525" marT="9525" marB="0" anchor="ctr"/>
                </a:tc>
                <a:tc>
                  <a:txBody>
                    <a:bodyPr/>
                    <a:lstStyle/>
                    <a:p>
                      <a:pPr algn="ctr" rtl="0" fontAlgn="ctr"/>
                      <a:r>
                        <a:rPr lang="en-AU" sz="1800" b="0" i="0" u="none" strike="noStrike" dirty="0" smtClean="0">
                          <a:solidFill>
                            <a:schemeClr val="tx1"/>
                          </a:solidFill>
                          <a:effectLst/>
                          <a:latin typeface="Franklin Gothic Book"/>
                        </a:rPr>
                        <a:t>3.26%</a:t>
                      </a:r>
                      <a:endParaRPr lang="en-AU" sz="1800" b="0" i="0" u="none" strike="noStrike" dirty="0">
                        <a:solidFill>
                          <a:schemeClr val="tx1"/>
                        </a:solidFill>
                        <a:effectLst/>
                        <a:latin typeface="Franklin Gothic Book"/>
                      </a:endParaRPr>
                    </a:p>
                  </a:txBody>
                  <a:tcPr marL="9525" marR="9525" marT="9525" marB="0" anchor="ctr"/>
                </a:tc>
                <a:tc>
                  <a:txBody>
                    <a:bodyPr/>
                    <a:lstStyle/>
                    <a:p>
                      <a:pPr algn="l" rtl="0" fontAlgn="ctr"/>
                      <a:r>
                        <a:rPr lang="en-AU" sz="1200" b="0" i="0" u="none" strike="noStrike">
                          <a:solidFill>
                            <a:srgbClr val="000000"/>
                          </a:solidFill>
                          <a:effectLst/>
                          <a:latin typeface="Franklin Gothic Book"/>
                        </a:rPr>
                        <a:t>Movement due to cost of borrowings and debt management</a:t>
                      </a:r>
                    </a:p>
                  </a:txBody>
                  <a:tcPr marL="9525" marR="9525" marT="9525" marB="0" anchor="ctr"/>
                </a:tc>
                <a:extLst>
                  <a:ext uri="{0D108BD9-81ED-4DB2-BD59-A6C34878D82A}">
                    <a16:rowId xmlns:a16="http://schemas.microsoft.com/office/drawing/2014/main" val="10004"/>
                  </a:ext>
                </a:extLst>
              </a:tr>
              <a:tr h="370840">
                <a:tc>
                  <a:txBody>
                    <a:bodyPr/>
                    <a:lstStyle/>
                    <a:p>
                      <a:r>
                        <a:rPr lang="en-AU" dirty="0" smtClean="0"/>
                        <a:t>Other Expenses</a:t>
                      </a:r>
                      <a:endParaRPr lang="en-AU" dirty="0"/>
                    </a:p>
                  </a:txBody>
                  <a:tcPr/>
                </a:tc>
                <a:tc>
                  <a:txBody>
                    <a:bodyPr/>
                    <a:lstStyle/>
                    <a:p>
                      <a:pPr algn="ctr" rtl="0" fontAlgn="ctr"/>
                      <a:endParaRPr lang="en-AU" sz="1800" b="0" i="0" u="none" strike="noStrike" dirty="0">
                        <a:solidFill>
                          <a:schemeClr val="tx1"/>
                        </a:solidFill>
                        <a:effectLst/>
                        <a:latin typeface="Franklin Gothic Book"/>
                      </a:endParaRPr>
                    </a:p>
                  </a:txBody>
                  <a:tcPr marL="9525" marR="9525" marT="9525" marB="0" anchor="ctr"/>
                </a:tc>
                <a:tc>
                  <a:txBody>
                    <a:bodyPr/>
                    <a:lstStyle/>
                    <a:p>
                      <a:pPr algn="ctr" rtl="0" fontAlgn="ctr"/>
                      <a:r>
                        <a:rPr lang="en-AU" sz="1800" b="0" i="0" u="none" strike="noStrike" dirty="0">
                          <a:solidFill>
                            <a:schemeClr val="tx1"/>
                          </a:solidFill>
                          <a:effectLst/>
                          <a:latin typeface="Franklin Gothic Book"/>
                        </a:rPr>
                        <a:t>2%</a:t>
                      </a:r>
                    </a:p>
                  </a:txBody>
                  <a:tcPr marL="9525" marR="9525" marT="9525" marB="0" anchor="ctr"/>
                </a:tc>
                <a:tc>
                  <a:txBody>
                    <a:bodyPr/>
                    <a:lstStyle/>
                    <a:p>
                      <a:pPr algn="l" rtl="0" fontAlgn="ctr"/>
                      <a:r>
                        <a:rPr lang="en-AU" sz="1200" b="0" i="0" u="none" strike="noStrike" dirty="0">
                          <a:solidFill>
                            <a:srgbClr val="000000"/>
                          </a:solidFill>
                          <a:effectLst/>
                          <a:latin typeface="Franklin Gothic Book"/>
                        </a:rPr>
                        <a:t>Due to reallocation to other expense categories in particular Materials and Services</a:t>
                      </a:r>
                    </a:p>
                  </a:txBody>
                  <a:tcPr marL="9525" marR="9525" marT="9525" marB="0" anchor="ct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27</a:t>
            </a:fld>
            <a:r>
              <a:rPr lang="en-AU" dirty="0" smtClean="0"/>
              <a:t> </a:t>
            </a:r>
            <a:endParaRPr lang="en-AU" dirty="0"/>
          </a:p>
        </p:txBody>
      </p:sp>
    </p:spTree>
    <p:extLst>
      <p:ext uri="{BB962C8B-B14F-4D97-AF65-F5344CB8AC3E}">
        <p14:creationId xmlns:p14="http://schemas.microsoft.com/office/powerpoint/2010/main" val="1812072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Council cost base – employee </a:t>
            </a:r>
            <a:r>
              <a:rPr lang="en-AU" dirty="0" smtClean="0"/>
              <a:t>costs - Actuals</a:t>
            </a:r>
            <a:endParaRPr lang="en-AU" dirty="0"/>
          </a:p>
        </p:txBody>
      </p:sp>
      <p:sp>
        <p:nvSpPr>
          <p:cNvPr id="4" name="Slide Number Placeholder 3"/>
          <p:cNvSpPr>
            <a:spLocks noGrp="1"/>
          </p:cNvSpPr>
          <p:nvPr>
            <p:ph type="sldNum" sz="quarter" idx="10"/>
          </p:nvPr>
        </p:nvSpPr>
        <p:spPr/>
        <p:txBody>
          <a:bodyPr/>
          <a:lstStyle/>
          <a:p>
            <a:r>
              <a:rPr lang="en-AU" smtClean="0"/>
              <a:t>Page </a:t>
            </a:r>
            <a:fld id="{CEE0DD44-14CC-4A80-832F-ECE3EDC7A271}" type="slidenum">
              <a:rPr lang="en-AU" smtClean="0"/>
              <a:pPr/>
              <a:t>28</a:t>
            </a:fld>
            <a:r>
              <a:rPr lang="en-AU" smtClean="0"/>
              <a:t> | </a:t>
            </a:r>
            <a:fld id="{A732020C-02A3-40FB-B643-E602865A9805}" type="datetime1">
              <a:rPr lang="en-AU" smtClean="0"/>
              <a:pPr/>
              <a:t>27/04/2017</a:t>
            </a:fld>
            <a:r>
              <a:rPr lang="en-AU" smtClean="0"/>
              <a:t> | Edit this in Header and Footer</a:t>
            </a:r>
            <a:endParaRPr lang="en-AU"/>
          </a:p>
        </p:txBody>
      </p:sp>
      <p:graphicFrame>
        <p:nvGraphicFramePr>
          <p:cNvPr id="5" name="Content Placeholder 4"/>
          <p:cNvGraphicFramePr>
            <a:graphicFrameLocks noGrp="1"/>
          </p:cNvGraphicFramePr>
          <p:nvPr>
            <p:ph idx="1"/>
            <p:extLst/>
          </p:nvPr>
        </p:nvGraphicFramePr>
        <p:xfrm>
          <a:off x="464300" y="1772816"/>
          <a:ext cx="8229600" cy="3816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9912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2656"/>
            <a:ext cx="8001000" cy="990600"/>
          </a:xfrm>
        </p:spPr>
        <p:txBody>
          <a:bodyPr/>
          <a:lstStyle/>
          <a:p>
            <a:r>
              <a:rPr lang="en-AU" dirty="0" smtClean="0"/>
              <a:t>Rates</a:t>
            </a:r>
            <a:endParaRPr lang="en-AU" dirty="0"/>
          </a:p>
        </p:txBody>
      </p:sp>
      <p:sp>
        <p:nvSpPr>
          <p:cNvPr id="3" name="Content Placeholder 2"/>
          <p:cNvSpPr>
            <a:spLocks noGrp="1"/>
          </p:cNvSpPr>
          <p:nvPr>
            <p:ph idx="1"/>
          </p:nvPr>
        </p:nvSpPr>
        <p:spPr>
          <a:xfrm>
            <a:off x="539552" y="1124744"/>
            <a:ext cx="7992888" cy="4896544"/>
          </a:xfrm>
        </p:spPr>
        <p:txBody>
          <a:bodyPr/>
          <a:lstStyle/>
          <a:p>
            <a:r>
              <a:rPr lang="en-AU" sz="2400" dirty="0" smtClean="0"/>
              <a:t>1% increase in rates is equal to approx. $690,000</a:t>
            </a:r>
          </a:p>
          <a:p>
            <a:r>
              <a:rPr lang="en-AU" sz="2400" dirty="0" smtClean="0"/>
              <a:t>Council has worked over the last number of years to close a significant underlying deficit. A proportion of the rate increase each year was allocated to closing this gap.</a:t>
            </a:r>
          </a:p>
          <a:p>
            <a:r>
              <a:rPr lang="en-AU" sz="2400" dirty="0" smtClean="0"/>
              <a:t>The continued growth of the shire and the changing needs of the community for different services places additional pressure on council.</a:t>
            </a:r>
          </a:p>
          <a:p>
            <a:r>
              <a:rPr lang="en-AU" sz="2400" dirty="0" smtClean="0"/>
              <a:t>Aging infrastructure outside of the growth area requiring significant replacement/upgrade and maintenance yet unable to access elements of government funding more suited to these infrastructure types</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29</a:t>
            </a:fld>
            <a:r>
              <a:rPr lang="en-AU" dirty="0" smtClean="0"/>
              <a:t> </a:t>
            </a:r>
            <a:endParaRPr lang="en-AU" dirty="0"/>
          </a:p>
        </p:txBody>
      </p:sp>
    </p:spTree>
    <p:extLst>
      <p:ext uri="{BB962C8B-B14F-4D97-AF65-F5344CB8AC3E}">
        <p14:creationId xmlns:p14="http://schemas.microsoft.com/office/powerpoint/2010/main" val="4001654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AU" dirty="0" smtClean="0"/>
              <a:t>Page </a:t>
            </a:r>
            <a:fld id="{CC748F1B-3365-42CE-9CF8-66BD871DC2B6}" type="slidenum">
              <a:rPr lang="en-AU" smtClean="0"/>
              <a:pPr/>
              <a:t>3</a:t>
            </a:fld>
            <a:r>
              <a:rPr lang="en-AU" dirty="0" smtClean="0"/>
              <a:t> </a:t>
            </a:r>
            <a:endParaRPr lang="en-AU" dirty="0"/>
          </a:p>
        </p:txBody>
      </p:sp>
      <p:sp>
        <p:nvSpPr>
          <p:cNvPr id="146434" name="Rectangle 2"/>
          <p:cNvSpPr>
            <a:spLocks noGrp="1" noChangeArrowheads="1"/>
          </p:cNvSpPr>
          <p:nvPr>
            <p:ph type="title"/>
          </p:nvPr>
        </p:nvSpPr>
        <p:spPr>
          <a:xfrm>
            <a:off x="611560" y="692696"/>
            <a:ext cx="8001000" cy="990600"/>
          </a:xfrm>
        </p:spPr>
        <p:txBody>
          <a:bodyPr/>
          <a:lstStyle/>
          <a:p>
            <a:r>
              <a:rPr lang="en-AU" dirty="0" smtClean="0"/>
              <a:t>Agenda – Part 2</a:t>
            </a:r>
            <a:endParaRPr lang="en-AU" dirty="0"/>
          </a:p>
        </p:txBody>
      </p:sp>
      <p:sp>
        <p:nvSpPr>
          <p:cNvPr id="146435" name="Rectangle 3"/>
          <p:cNvSpPr>
            <a:spLocks noGrp="1" noChangeArrowheads="1"/>
          </p:cNvSpPr>
          <p:nvPr>
            <p:ph type="body" idx="1"/>
          </p:nvPr>
        </p:nvSpPr>
        <p:spPr>
          <a:xfrm>
            <a:off x="539552" y="1844824"/>
            <a:ext cx="8001000" cy="3960440"/>
          </a:xfrm>
        </p:spPr>
        <p:txBody>
          <a:bodyPr/>
          <a:lstStyle/>
          <a:p>
            <a:r>
              <a:rPr lang="en-AU" dirty="0" smtClean="0"/>
              <a:t>Long Term Financial Plan</a:t>
            </a:r>
          </a:p>
          <a:p>
            <a:pPr lvl="1"/>
            <a:r>
              <a:rPr lang="en-AU" sz="1600" dirty="0" smtClean="0"/>
              <a:t>Principles used </a:t>
            </a:r>
          </a:p>
          <a:p>
            <a:pPr lvl="1"/>
            <a:r>
              <a:rPr lang="en-AU" sz="1600" dirty="0" smtClean="0"/>
              <a:t>Future rate increases factored in</a:t>
            </a:r>
          </a:p>
          <a:p>
            <a:r>
              <a:rPr lang="en-AU" dirty="0" smtClean="0"/>
              <a:t>Budget Document</a:t>
            </a:r>
          </a:p>
          <a:p>
            <a:pPr lvl="1"/>
            <a:r>
              <a:rPr lang="en-AU" sz="1600" dirty="0" smtClean="0"/>
              <a:t>Operating result v’s underlying operating result</a:t>
            </a:r>
          </a:p>
          <a:p>
            <a:pPr lvl="1"/>
            <a:r>
              <a:rPr lang="en-AU" sz="1600" dirty="0" smtClean="0"/>
              <a:t>Capital Works</a:t>
            </a:r>
          </a:p>
          <a:p>
            <a:r>
              <a:rPr lang="en-AU" dirty="0" smtClean="0"/>
              <a:t>Challenges facing Cardinia</a:t>
            </a:r>
          </a:p>
          <a:p>
            <a:r>
              <a:rPr lang="en-AU" dirty="0" smtClean="0"/>
              <a:t>Questions</a:t>
            </a:r>
            <a:endParaRPr lang="en-AU" dirty="0"/>
          </a:p>
        </p:txBody>
      </p:sp>
    </p:spTree>
    <p:extLst>
      <p:ext uri="{BB962C8B-B14F-4D97-AF65-F5344CB8AC3E}">
        <p14:creationId xmlns:p14="http://schemas.microsoft.com/office/powerpoint/2010/main" val="2826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dissolve">
                                      <p:cBhvr>
                                        <p:cTn id="7" dur="500"/>
                                        <p:tgtEl>
                                          <p:spTgt spid="146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6435">
                                            <p:txEl>
                                              <p:pRg st="1" end="1"/>
                                            </p:txEl>
                                          </p:spTgt>
                                        </p:tgtEl>
                                        <p:attrNameLst>
                                          <p:attrName>style.visibility</p:attrName>
                                        </p:attrNameLst>
                                      </p:cBhvr>
                                      <p:to>
                                        <p:strVal val="visible"/>
                                      </p:to>
                                    </p:set>
                                    <p:animEffect transition="in" filter="dissolve">
                                      <p:cBhvr>
                                        <p:cTn id="12" dur="500"/>
                                        <p:tgtEl>
                                          <p:spTgt spid="146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6435">
                                            <p:txEl>
                                              <p:pRg st="2" end="2"/>
                                            </p:txEl>
                                          </p:spTgt>
                                        </p:tgtEl>
                                        <p:attrNameLst>
                                          <p:attrName>style.visibility</p:attrName>
                                        </p:attrNameLst>
                                      </p:cBhvr>
                                      <p:to>
                                        <p:strVal val="visible"/>
                                      </p:to>
                                    </p:set>
                                    <p:animEffect transition="in" filter="dissolve">
                                      <p:cBhvr>
                                        <p:cTn id="17" dur="500"/>
                                        <p:tgtEl>
                                          <p:spTgt spid="146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6435">
                                            <p:txEl>
                                              <p:pRg st="3" end="3"/>
                                            </p:txEl>
                                          </p:spTgt>
                                        </p:tgtEl>
                                        <p:attrNameLst>
                                          <p:attrName>style.visibility</p:attrName>
                                        </p:attrNameLst>
                                      </p:cBhvr>
                                      <p:to>
                                        <p:strVal val="visible"/>
                                      </p:to>
                                    </p:set>
                                    <p:animEffect transition="in" filter="dissolve">
                                      <p:cBhvr>
                                        <p:cTn id="22" dur="500"/>
                                        <p:tgtEl>
                                          <p:spTgt spid="146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6435">
                                            <p:txEl>
                                              <p:pRg st="4" end="4"/>
                                            </p:txEl>
                                          </p:spTgt>
                                        </p:tgtEl>
                                        <p:attrNameLst>
                                          <p:attrName>style.visibility</p:attrName>
                                        </p:attrNameLst>
                                      </p:cBhvr>
                                      <p:to>
                                        <p:strVal val="visible"/>
                                      </p:to>
                                    </p:set>
                                    <p:animEffect transition="in" filter="dissolve">
                                      <p:cBhvr>
                                        <p:cTn id="27" dur="500"/>
                                        <p:tgtEl>
                                          <p:spTgt spid="146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6435">
                                            <p:txEl>
                                              <p:pRg st="5" end="5"/>
                                            </p:txEl>
                                          </p:spTgt>
                                        </p:tgtEl>
                                        <p:attrNameLst>
                                          <p:attrName>style.visibility</p:attrName>
                                        </p:attrNameLst>
                                      </p:cBhvr>
                                      <p:to>
                                        <p:strVal val="visible"/>
                                      </p:to>
                                    </p:set>
                                    <p:animEffect transition="in" filter="dissolve">
                                      <p:cBhvr>
                                        <p:cTn id="32" dur="500"/>
                                        <p:tgtEl>
                                          <p:spTgt spid="1464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46435">
                                            <p:txEl>
                                              <p:pRg st="6" end="6"/>
                                            </p:txEl>
                                          </p:spTgt>
                                        </p:tgtEl>
                                        <p:attrNameLst>
                                          <p:attrName>style.visibility</p:attrName>
                                        </p:attrNameLst>
                                      </p:cBhvr>
                                      <p:to>
                                        <p:strVal val="visible"/>
                                      </p:to>
                                    </p:set>
                                    <p:animEffect transition="in" filter="dissolve">
                                      <p:cBhvr>
                                        <p:cTn id="37" dur="500"/>
                                        <p:tgtEl>
                                          <p:spTgt spid="14643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46435">
                                            <p:txEl>
                                              <p:pRg st="7" end="7"/>
                                            </p:txEl>
                                          </p:spTgt>
                                        </p:tgtEl>
                                        <p:attrNameLst>
                                          <p:attrName>style.visibility</p:attrName>
                                        </p:attrNameLst>
                                      </p:cBhvr>
                                      <p:to>
                                        <p:strVal val="visible"/>
                                      </p:to>
                                    </p:set>
                                    <p:animEffect transition="in" filter="dissolve">
                                      <p:cBhvr>
                                        <p:cTn id="42" dur="500"/>
                                        <p:tgtEl>
                                          <p:spTgt spid="1464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3600" dirty="0" smtClean="0"/>
              <a:t>Analysis of rates per assessment – </a:t>
            </a:r>
            <a:br>
              <a:rPr lang="en-AU" sz="3600" dirty="0" smtClean="0"/>
            </a:br>
            <a:r>
              <a:rPr lang="en-AU" sz="3600" dirty="0"/>
              <a:t>b</a:t>
            </a:r>
            <a:r>
              <a:rPr lang="en-AU" sz="3600" dirty="0" smtClean="0"/>
              <a:t>ased on 15-16 data</a:t>
            </a:r>
            <a:endParaRPr lang="en-AU" sz="3600" dirty="0"/>
          </a:p>
        </p:txBody>
      </p:sp>
      <p:sp>
        <p:nvSpPr>
          <p:cNvPr id="4" name="TextBox 3"/>
          <p:cNvSpPr txBox="1"/>
          <p:nvPr/>
        </p:nvSpPr>
        <p:spPr>
          <a:xfrm>
            <a:off x="7884368" y="6381328"/>
            <a:ext cx="1080120" cy="276999"/>
          </a:xfrm>
          <a:prstGeom prst="rect">
            <a:avLst/>
          </a:prstGeom>
          <a:noFill/>
        </p:spPr>
        <p:txBody>
          <a:bodyPr wrap="square" rtlCol="0">
            <a:spAutoFit/>
          </a:bodyPr>
          <a:lstStyle/>
          <a:p>
            <a:pPr algn="r"/>
            <a:r>
              <a:rPr lang="en-AU" sz="1200" dirty="0" smtClean="0">
                <a:solidFill>
                  <a:srgbClr val="FFFFFF"/>
                </a:solidFill>
              </a:rPr>
              <a:t>Page 33</a:t>
            </a:r>
            <a:endParaRPr lang="en-AU" sz="1200" dirty="0">
              <a:solidFill>
                <a:srgbClr val="FFFFFF"/>
              </a:solidFill>
            </a:endParaRPr>
          </a:p>
        </p:txBody>
      </p:sp>
      <p:graphicFrame>
        <p:nvGraphicFramePr>
          <p:cNvPr id="6" name="Chart 5"/>
          <p:cNvGraphicFramePr>
            <a:graphicFrameLocks/>
          </p:cNvGraphicFramePr>
          <p:nvPr>
            <p:extLst/>
          </p:nvPr>
        </p:nvGraphicFramePr>
        <p:xfrm>
          <a:off x="1259632" y="1484784"/>
          <a:ext cx="7128792"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80671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Underlying budgeted result  </a:t>
            </a:r>
            <a:endParaRPr lang="en-AU" dirty="0"/>
          </a:p>
        </p:txBody>
      </p:sp>
      <p:sp>
        <p:nvSpPr>
          <p:cNvPr id="3" name="Content Placeholder 2"/>
          <p:cNvSpPr>
            <a:spLocks noGrp="1"/>
          </p:cNvSpPr>
          <p:nvPr>
            <p:ph idx="1"/>
          </p:nvPr>
        </p:nvSpPr>
        <p:spPr>
          <a:xfrm>
            <a:off x="539552" y="1268760"/>
            <a:ext cx="8001000" cy="432048"/>
          </a:xfrm>
        </p:spPr>
        <p:txBody>
          <a:bodyPr/>
          <a:lstStyle/>
          <a:p>
            <a:r>
              <a:rPr lang="en-AU" sz="2400" dirty="0" smtClean="0"/>
              <a:t>The underlying result represents the true operating result</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31</a:t>
            </a:fld>
            <a:endParaRPr lang="en-AU" dirty="0"/>
          </a:p>
        </p:txBody>
      </p:sp>
      <p:graphicFrame>
        <p:nvGraphicFramePr>
          <p:cNvPr id="5" name="Table 4"/>
          <p:cNvGraphicFramePr>
            <a:graphicFrameLocks noGrp="1"/>
          </p:cNvGraphicFramePr>
          <p:nvPr>
            <p:extLst/>
          </p:nvPr>
        </p:nvGraphicFramePr>
        <p:xfrm>
          <a:off x="827584" y="1772816"/>
          <a:ext cx="7776864" cy="3063240"/>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3168352">
                  <a:extLst>
                    <a:ext uri="{9D8B030D-6E8A-4147-A177-3AD203B41FA5}">
                      <a16:colId xmlns:a16="http://schemas.microsoft.com/office/drawing/2014/main" val="20002"/>
                    </a:ext>
                  </a:extLst>
                </a:gridCol>
              </a:tblGrid>
              <a:tr h="370840">
                <a:tc>
                  <a:txBody>
                    <a:bodyPr/>
                    <a:lstStyle/>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Draft Budget 2017/18</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($’000’s)</a:t>
                      </a:r>
                      <a:endParaRPr lang="en-AU" dirty="0"/>
                    </a:p>
                  </a:txBody>
                  <a:tcPr/>
                </a:tc>
                <a:tc>
                  <a:txBody>
                    <a:bodyPr/>
                    <a:lstStyle/>
                    <a:p>
                      <a:endParaRPr lang="en-AU" dirty="0"/>
                    </a:p>
                  </a:txBody>
                  <a:tcPr/>
                </a:tc>
                <a:extLst>
                  <a:ext uri="{0D108BD9-81ED-4DB2-BD59-A6C34878D82A}">
                    <a16:rowId xmlns:a16="http://schemas.microsoft.com/office/drawing/2014/main" val="10000"/>
                  </a:ext>
                </a:extLst>
              </a:tr>
              <a:tr h="370840">
                <a:tc>
                  <a:txBody>
                    <a:bodyPr/>
                    <a:lstStyle/>
                    <a:p>
                      <a:r>
                        <a:rPr lang="en-AU" sz="1400" dirty="0" smtClean="0"/>
                        <a:t>Surplus</a:t>
                      </a:r>
                      <a:r>
                        <a:rPr lang="en-AU" sz="1400" baseline="0" dirty="0" smtClean="0"/>
                        <a:t> for the Year</a:t>
                      </a:r>
                      <a:endParaRPr lang="en-AU" sz="1400" dirty="0"/>
                    </a:p>
                  </a:txBody>
                  <a:tcPr/>
                </a:tc>
                <a:tc>
                  <a:txBody>
                    <a:bodyPr/>
                    <a:lstStyle/>
                    <a:p>
                      <a:r>
                        <a:rPr lang="en-AU" sz="1400" dirty="0" smtClean="0">
                          <a:solidFill>
                            <a:schemeClr val="tx1"/>
                          </a:solidFill>
                        </a:rPr>
                        <a:t>7,664</a:t>
                      </a:r>
                      <a:endParaRPr lang="en-AU" sz="1400" dirty="0">
                        <a:solidFill>
                          <a:schemeClr val="tx1"/>
                        </a:solidFill>
                      </a:endParaRPr>
                    </a:p>
                  </a:txBody>
                  <a:tcPr/>
                </a:tc>
                <a:tc>
                  <a:txBody>
                    <a:bodyPr/>
                    <a:lstStyle/>
                    <a:p>
                      <a:endParaRPr lang="en-AU" sz="1400" dirty="0"/>
                    </a:p>
                  </a:txBody>
                  <a:tcPr/>
                </a:tc>
                <a:extLst>
                  <a:ext uri="{0D108BD9-81ED-4DB2-BD59-A6C34878D82A}">
                    <a16:rowId xmlns:a16="http://schemas.microsoft.com/office/drawing/2014/main" val="10001"/>
                  </a:ext>
                </a:extLst>
              </a:tr>
              <a:tr h="370840">
                <a:tc>
                  <a:txBody>
                    <a:bodyPr/>
                    <a:lstStyle/>
                    <a:p>
                      <a:r>
                        <a:rPr lang="en-AU" sz="1400" dirty="0" smtClean="0"/>
                        <a:t>Less </a:t>
                      </a:r>
                      <a:endParaRPr lang="en-AU" sz="1400" dirty="0"/>
                    </a:p>
                  </a:txBody>
                  <a:tcPr/>
                </a:tc>
                <a:tc>
                  <a:txBody>
                    <a:bodyPr/>
                    <a:lstStyle/>
                    <a:p>
                      <a:endParaRPr lang="en-AU" sz="1400" dirty="0">
                        <a:solidFill>
                          <a:schemeClr val="tx1"/>
                        </a:solidFill>
                      </a:endParaRPr>
                    </a:p>
                  </a:txBody>
                  <a:tcPr/>
                </a:tc>
                <a:tc>
                  <a:txBody>
                    <a:bodyPr/>
                    <a:lstStyle/>
                    <a:p>
                      <a:endParaRPr lang="en-AU" sz="1400" dirty="0"/>
                    </a:p>
                  </a:txBody>
                  <a:tcPr/>
                </a:tc>
                <a:extLst>
                  <a:ext uri="{0D108BD9-81ED-4DB2-BD59-A6C34878D82A}">
                    <a16:rowId xmlns:a16="http://schemas.microsoft.com/office/drawing/2014/main" val="10002"/>
                  </a:ext>
                </a:extLst>
              </a:tr>
              <a:tr h="370840">
                <a:tc>
                  <a:txBody>
                    <a:bodyPr/>
                    <a:lstStyle/>
                    <a:p>
                      <a:r>
                        <a:rPr lang="en-AU" sz="1400" dirty="0" smtClean="0"/>
                        <a:t>Capital Related (Cash)</a:t>
                      </a:r>
                      <a:endParaRPr lang="en-AU" sz="1400" dirty="0"/>
                    </a:p>
                  </a:txBody>
                  <a:tcPr/>
                </a:tc>
                <a:tc>
                  <a:txBody>
                    <a:bodyPr/>
                    <a:lstStyle/>
                    <a:p>
                      <a:r>
                        <a:rPr lang="en-AU" sz="1400" dirty="0" smtClean="0">
                          <a:solidFill>
                            <a:schemeClr val="tx1"/>
                          </a:solidFill>
                        </a:rPr>
                        <a:t>6,770</a:t>
                      </a:r>
                      <a:endParaRPr lang="en-AU" sz="1400" dirty="0">
                        <a:solidFill>
                          <a:schemeClr val="tx1"/>
                        </a:solidFill>
                      </a:endParaRPr>
                    </a:p>
                  </a:txBody>
                  <a:tcPr/>
                </a:tc>
                <a:tc>
                  <a:txBody>
                    <a:bodyPr/>
                    <a:lstStyle/>
                    <a:p>
                      <a:r>
                        <a:rPr lang="en-AU" sz="1400" dirty="0" smtClean="0"/>
                        <a:t>Cash contribution relating to specific capital works</a:t>
                      </a:r>
                      <a:endParaRPr lang="en-AU" sz="1400" dirty="0"/>
                    </a:p>
                  </a:txBody>
                  <a:tcPr/>
                </a:tc>
                <a:extLst>
                  <a:ext uri="{0D108BD9-81ED-4DB2-BD59-A6C34878D82A}">
                    <a16:rowId xmlns:a16="http://schemas.microsoft.com/office/drawing/2014/main" val="10003"/>
                  </a:ext>
                </a:extLst>
              </a:tr>
              <a:tr h="370840">
                <a:tc>
                  <a:txBody>
                    <a:bodyPr/>
                    <a:lstStyle/>
                    <a:p>
                      <a:r>
                        <a:rPr lang="en-AU" sz="1400" dirty="0" smtClean="0"/>
                        <a:t>Developers Income (Cash)</a:t>
                      </a:r>
                      <a:endParaRPr lang="en-AU" sz="1400" dirty="0"/>
                    </a:p>
                  </a:txBody>
                  <a:tcPr/>
                </a:tc>
                <a:tc>
                  <a:txBody>
                    <a:bodyPr/>
                    <a:lstStyle/>
                    <a:p>
                      <a:r>
                        <a:rPr lang="en-AU" sz="1400" dirty="0" smtClean="0">
                          <a:solidFill>
                            <a:schemeClr val="tx1"/>
                          </a:solidFill>
                        </a:rPr>
                        <a:t>881</a:t>
                      </a:r>
                      <a:endParaRPr lang="en-AU" sz="1400" dirty="0">
                        <a:solidFill>
                          <a:schemeClr val="tx1"/>
                        </a:solidFill>
                      </a:endParaRPr>
                    </a:p>
                  </a:txBody>
                  <a:tcPr/>
                </a:tc>
                <a:tc>
                  <a:txBody>
                    <a:bodyPr/>
                    <a:lstStyle/>
                    <a:p>
                      <a:r>
                        <a:rPr lang="en-AU" sz="1400" dirty="0" smtClean="0"/>
                        <a:t>Cash Contribution  from developers relating to specific capital works</a:t>
                      </a:r>
                      <a:endParaRPr lang="en-AU" sz="1400" dirty="0"/>
                    </a:p>
                  </a:txBody>
                  <a:tcPr/>
                </a:tc>
                <a:extLst>
                  <a:ext uri="{0D108BD9-81ED-4DB2-BD59-A6C34878D82A}">
                    <a16:rowId xmlns:a16="http://schemas.microsoft.com/office/drawing/2014/main" val="10004"/>
                  </a:ext>
                </a:extLst>
              </a:tr>
              <a:tr h="370840">
                <a:tc>
                  <a:txBody>
                    <a:bodyPr/>
                    <a:lstStyle/>
                    <a:p>
                      <a:r>
                        <a:rPr lang="en-AU" sz="1400" b="1" dirty="0" smtClean="0"/>
                        <a:t>Underlying result</a:t>
                      </a:r>
                      <a:endParaRPr lang="en-AU" sz="1400" b="1" dirty="0"/>
                    </a:p>
                  </a:txBody>
                  <a:tcPr/>
                </a:tc>
                <a:tc>
                  <a:txBody>
                    <a:bodyPr/>
                    <a:lstStyle/>
                    <a:p>
                      <a:r>
                        <a:rPr lang="en-AU" sz="1400" b="1" dirty="0" smtClean="0">
                          <a:solidFill>
                            <a:schemeClr val="tx1"/>
                          </a:solidFill>
                        </a:rPr>
                        <a:t>14</a:t>
                      </a:r>
                      <a:endParaRPr lang="en-AU" sz="1400" b="1" dirty="0">
                        <a:solidFill>
                          <a:schemeClr val="tx1"/>
                        </a:solidFill>
                      </a:endParaRPr>
                    </a:p>
                  </a:txBody>
                  <a:tcPr/>
                </a:tc>
                <a:tc>
                  <a:txBody>
                    <a:bodyPr/>
                    <a:lstStyle/>
                    <a:p>
                      <a:r>
                        <a:rPr lang="en-AU" sz="1400" b="1" dirty="0" smtClean="0"/>
                        <a:t>Surplus</a:t>
                      </a:r>
                      <a:r>
                        <a:rPr lang="en-AU" sz="1400" b="1" baseline="0" dirty="0" smtClean="0"/>
                        <a:t> </a:t>
                      </a:r>
                      <a:r>
                        <a:rPr lang="en-AU" sz="1400" b="1" dirty="0" smtClean="0"/>
                        <a:t>on operations</a:t>
                      </a:r>
                      <a:endParaRPr lang="en-AU" sz="1400" b="1"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31019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Underlying budgeted </a:t>
            </a:r>
            <a:r>
              <a:rPr lang="en-AU" dirty="0"/>
              <a:t>r</a:t>
            </a:r>
            <a:r>
              <a:rPr lang="en-AU" dirty="0" smtClean="0"/>
              <a:t>esult</a:t>
            </a:r>
            <a:endParaRPr lang="en-AU" dirty="0"/>
          </a:p>
        </p:txBody>
      </p:sp>
      <p:sp>
        <p:nvSpPr>
          <p:cNvPr id="3" name="Content Placeholder 2"/>
          <p:cNvSpPr>
            <a:spLocks noGrp="1"/>
          </p:cNvSpPr>
          <p:nvPr>
            <p:ph idx="1"/>
          </p:nvPr>
        </p:nvSpPr>
        <p:spPr>
          <a:xfrm>
            <a:off x="467544" y="1340768"/>
            <a:ext cx="8001000" cy="3096344"/>
          </a:xfrm>
        </p:spPr>
        <p:txBody>
          <a:bodyPr/>
          <a:lstStyle/>
          <a:p>
            <a:r>
              <a:rPr lang="en-AU" dirty="0" smtClean="0"/>
              <a:t>The underlying result is in line with the budgeted 2016-17 result.</a:t>
            </a:r>
          </a:p>
          <a:p>
            <a:r>
              <a:rPr lang="en-AU" dirty="0" smtClean="0"/>
              <a:t>This balanced result is reasonable given the increase in rates has decreased from 2.5% to 2%</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32</a:t>
            </a:fld>
            <a:r>
              <a:rPr lang="en-AU" dirty="0" smtClean="0"/>
              <a:t> </a:t>
            </a:r>
            <a:endParaRPr lang="en-AU" dirty="0"/>
          </a:p>
        </p:txBody>
      </p:sp>
    </p:spTree>
    <p:extLst>
      <p:ext uri="{BB962C8B-B14F-4D97-AF65-F5344CB8AC3E}">
        <p14:creationId xmlns:p14="http://schemas.microsoft.com/office/powerpoint/2010/main" val="2803103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AU" dirty="0" smtClean="0"/>
              <a:t>Page </a:t>
            </a:r>
            <a:fld id="{1BB23939-AA30-40C7-8F64-002B381BD23B}" type="slidenum">
              <a:rPr lang="en-AU" smtClean="0"/>
              <a:pPr/>
              <a:t>33</a:t>
            </a:fld>
            <a:endParaRPr lang="en-AU" dirty="0"/>
          </a:p>
        </p:txBody>
      </p:sp>
      <p:sp>
        <p:nvSpPr>
          <p:cNvPr id="151554" name="Rectangle 2"/>
          <p:cNvSpPr>
            <a:spLocks noGrp="1" noChangeArrowheads="1"/>
          </p:cNvSpPr>
          <p:nvPr>
            <p:ph type="title"/>
          </p:nvPr>
        </p:nvSpPr>
        <p:spPr/>
        <p:txBody>
          <a:bodyPr/>
          <a:lstStyle/>
          <a:p>
            <a:r>
              <a:rPr lang="en-AU" dirty="0" smtClean="0"/>
              <a:t>Draft Capital Works 2017-18</a:t>
            </a:r>
            <a:endParaRPr lang="en-AU" dirty="0"/>
          </a:p>
        </p:txBody>
      </p:sp>
      <p:sp>
        <p:nvSpPr>
          <p:cNvPr id="151555" name="Rectangle 3"/>
          <p:cNvSpPr>
            <a:spLocks noGrp="1" noChangeArrowheads="1"/>
          </p:cNvSpPr>
          <p:nvPr>
            <p:ph type="body" idx="1"/>
          </p:nvPr>
        </p:nvSpPr>
        <p:spPr>
          <a:xfrm>
            <a:off x="539552" y="1052736"/>
            <a:ext cx="8229600" cy="5040560"/>
          </a:xfrm>
          <a:noFill/>
          <a:ln/>
        </p:spPr>
        <p:txBody>
          <a:bodyPr/>
          <a:lstStyle/>
          <a:p>
            <a:pPr marL="381000" indent="-381000"/>
            <a:r>
              <a:rPr lang="en-AU" sz="2400" dirty="0" smtClean="0"/>
              <a:t>Total of Works program for 2017-18 ($44.86m) of which ($34.2) is funded by council, ($16.22m) from Rates Funding. </a:t>
            </a:r>
          </a:p>
          <a:p>
            <a:r>
              <a:rPr lang="en-AU" sz="2400" dirty="0" smtClean="0"/>
              <a:t>$165m invested in Capital Works over 5 years of which $116.2m (70%) is funded directly by Council.</a:t>
            </a:r>
          </a:p>
          <a:p>
            <a:r>
              <a:rPr lang="en-AU" sz="2400" dirty="0" err="1" smtClean="0"/>
              <a:t>Approx</a:t>
            </a:r>
            <a:r>
              <a:rPr lang="en-AU" sz="2400" dirty="0" smtClean="0"/>
              <a:t> 40% of council funded work directed in the renewal sector.</a:t>
            </a:r>
          </a:p>
          <a:p>
            <a:r>
              <a:rPr lang="en-AU" sz="2400" dirty="0"/>
              <a:t>Loan Borrowings to Fund New Major Projects reduce below level of repayments to allow for a reduction on overall debt over the 5 years.</a:t>
            </a:r>
          </a:p>
          <a:p>
            <a:r>
              <a:rPr lang="en-AU" sz="2400" dirty="0"/>
              <a:t>Community grants and Township implementation Funds total </a:t>
            </a:r>
            <a:r>
              <a:rPr lang="en-AU" sz="2400" dirty="0" smtClean="0"/>
              <a:t>$2.74m </a:t>
            </a:r>
            <a:r>
              <a:rPr lang="en-AU" sz="2400" dirty="0"/>
              <a:t>over 5 years.</a:t>
            </a:r>
          </a:p>
          <a:p>
            <a:endParaRPr lang="en-AU" sz="2800" dirty="0" smtClean="0"/>
          </a:p>
          <a:p>
            <a:pPr marL="0" indent="0">
              <a:buNone/>
            </a:pPr>
            <a:endParaRPr lang="en-AU" dirty="0" smtClean="0"/>
          </a:p>
          <a:p>
            <a:pPr marL="0" indent="0">
              <a:buNone/>
            </a:pPr>
            <a:endParaRPr lang="en-AU" dirty="0"/>
          </a:p>
        </p:txBody>
      </p:sp>
    </p:spTree>
    <p:extLst>
      <p:ext uri="{BB962C8B-B14F-4D97-AF65-F5344CB8AC3E}">
        <p14:creationId xmlns:p14="http://schemas.microsoft.com/office/powerpoint/2010/main" val="695173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dissolve">
                                      <p:cBhvr>
                                        <p:cTn id="7" dur="500"/>
                                        <p:tgtEl>
                                          <p:spTgt spid="151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1555">
                                            <p:txEl>
                                              <p:pRg st="1" end="1"/>
                                            </p:txEl>
                                          </p:spTgt>
                                        </p:tgtEl>
                                        <p:attrNameLst>
                                          <p:attrName>style.visibility</p:attrName>
                                        </p:attrNameLst>
                                      </p:cBhvr>
                                      <p:to>
                                        <p:strVal val="visible"/>
                                      </p:to>
                                    </p:set>
                                    <p:animEffect transition="in" filter="dissolve">
                                      <p:cBhvr>
                                        <p:cTn id="12" dur="500"/>
                                        <p:tgtEl>
                                          <p:spTgt spid="151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1555">
                                            <p:txEl>
                                              <p:pRg st="2" end="2"/>
                                            </p:txEl>
                                          </p:spTgt>
                                        </p:tgtEl>
                                        <p:attrNameLst>
                                          <p:attrName>style.visibility</p:attrName>
                                        </p:attrNameLst>
                                      </p:cBhvr>
                                      <p:to>
                                        <p:strVal val="visible"/>
                                      </p:to>
                                    </p:set>
                                    <p:animEffect transition="in" filter="dissolve">
                                      <p:cBhvr>
                                        <p:cTn id="17" dur="500"/>
                                        <p:tgtEl>
                                          <p:spTgt spid="1515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1555">
                                            <p:txEl>
                                              <p:pRg st="3" end="3"/>
                                            </p:txEl>
                                          </p:spTgt>
                                        </p:tgtEl>
                                        <p:attrNameLst>
                                          <p:attrName>style.visibility</p:attrName>
                                        </p:attrNameLst>
                                      </p:cBhvr>
                                      <p:to>
                                        <p:strVal val="visible"/>
                                      </p:to>
                                    </p:set>
                                    <p:animEffect transition="in" filter="dissolve">
                                      <p:cBhvr>
                                        <p:cTn id="22" dur="500"/>
                                        <p:tgtEl>
                                          <p:spTgt spid="1515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1555">
                                            <p:txEl>
                                              <p:pRg st="4" end="4"/>
                                            </p:txEl>
                                          </p:spTgt>
                                        </p:tgtEl>
                                        <p:attrNameLst>
                                          <p:attrName>style.visibility</p:attrName>
                                        </p:attrNameLst>
                                      </p:cBhvr>
                                      <p:to>
                                        <p:strVal val="visible"/>
                                      </p:to>
                                    </p:set>
                                    <p:animEffect transition="in" filter="dissolve">
                                      <p:cBhvr>
                                        <p:cTn id="27" dur="500"/>
                                        <p:tgtEl>
                                          <p:spTgt spid="151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t>Highlights of the Capital Works program are</a:t>
            </a:r>
            <a:r>
              <a:rPr lang="en-AU" sz="4000" dirty="0" smtClean="0"/>
              <a:t>:</a:t>
            </a:r>
            <a:r>
              <a:rPr lang="en-AU" dirty="0"/>
              <a:t/>
            </a:r>
            <a:br>
              <a:rPr lang="en-AU" dirty="0"/>
            </a:br>
            <a:endParaRPr lang="en-AU" dirty="0"/>
          </a:p>
        </p:txBody>
      </p:sp>
      <p:sp>
        <p:nvSpPr>
          <p:cNvPr id="3" name="Content Placeholder 2"/>
          <p:cNvSpPr>
            <a:spLocks noGrp="1"/>
          </p:cNvSpPr>
          <p:nvPr>
            <p:ph idx="1"/>
          </p:nvPr>
        </p:nvSpPr>
        <p:spPr/>
        <p:txBody>
          <a:bodyPr/>
          <a:lstStyle/>
          <a:p>
            <a:r>
              <a:rPr lang="en-AU" sz="2400" dirty="0" smtClean="0"/>
              <a:t>New </a:t>
            </a:r>
            <a:r>
              <a:rPr lang="en-AU" sz="2400" dirty="0"/>
              <a:t>projects totalling </a:t>
            </a:r>
            <a:r>
              <a:rPr lang="en-AU" sz="2400" dirty="0" smtClean="0"/>
              <a:t>$21.5m</a:t>
            </a:r>
            <a:r>
              <a:rPr lang="en-AU" sz="2400" dirty="0"/>
              <a:t>, including:</a:t>
            </a:r>
          </a:p>
          <a:p>
            <a:pPr lvl="1"/>
            <a:r>
              <a:rPr lang="en-AU" sz="2400" dirty="0" smtClean="0"/>
              <a:t>Deep Creek Reserve ($6.8m);</a:t>
            </a:r>
          </a:p>
          <a:p>
            <a:pPr lvl="1"/>
            <a:r>
              <a:rPr lang="en-AU" sz="2400" dirty="0" smtClean="0"/>
              <a:t>Lang </a:t>
            </a:r>
            <a:r>
              <a:rPr lang="en-AU" sz="2400" dirty="0" err="1" smtClean="0"/>
              <a:t>Lang</a:t>
            </a:r>
            <a:r>
              <a:rPr lang="en-AU" sz="2400" dirty="0" smtClean="0"/>
              <a:t> recreation facility ($3.4m);</a:t>
            </a:r>
          </a:p>
          <a:p>
            <a:pPr lvl="1"/>
            <a:r>
              <a:rPr lang="en-AU" sz="2400" dirty="0" smtClean="0"/>
              <a:t>James Bathe Recreation Reserve ($2.7m); and </a:t>
            </a:r>
          </a:p>
          <a:p>
            <a:pPr lvl="1"/>
            <a:r>
              <a:rPr lang="en-AU" sz="2400" dirty="0" smtClean="0"/>
              <a:t>Comely Banks children’s facility ($2.0m).</a:t>
            </a:r>
            <a:endParaRPr lang="en-AU" sz="2400" dirty="0">
              <a:solidFill>
                <a:srgbClr val="FF0000"/>
              </a:solidFill>
            </a:endParaRPr>
          </a:p>
          <a:p>
            <a:r>
              <a:rPr lang="en-AU" sz="2400" dirty="0" smtClean="0"/>
              <a:t>Total </a:t>
            </a:r>
            <a:r>
              <a:rPr lang="en-AU" sz="2400" dirty="0"/>
              <a:t>expenditure of </a:t>
            </a:r>
            <a:r>
              <a:rPr lang="en-AU" sz="2400" dirty="0" smtClean="0"/>
              <a:t>$23.4m </a:t>
            </a:r>
            <a:r>
              <a:rPr lang="en-AU" sz="2400" dirty="0"/>
              <a:t>on asset renewal and upgrade, including roads, bridges and buildings, footpaths and drainage replacement, plant and plant replacement, recreation reserves and sporting facilities.</a:t>
            </a:r>
          </a:p>
          <a:p>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34</a:t>
            </a:fld>
            <a:r>
              <a:rPr lang="en-AU" dirty="0" smtClean="0"/>
              <a:t> </a:t>
            </a:r>
            <a:endParaRPr lang="en-AU" dirty="0"/>
          </a:p>
        </p:txBody>
      </p:sp>
    </p:spTree>
    <p:extLst>
      <p:ext uri="{BB962C8B-B14F-4D97-AF65-F5344CB8AC3E}">
        <p14:creationId xmlns:p14="http://schemas.microsoft.com/office/powerpoint/2010/main" val="2992772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a:t>
            </a:r>
            <a:fld id="{3C08D3E4-671E-4009-8808-6147F088B916}" type="slidenum">
              <a:rPr lang="en-AU" smtClean="0"/>
              <a:pPr/>
              <a:t>35</a:t>
            </a:fld>
            <a:endParaRPr lang="en-AU" dirty="0"/>
          </a:p>
        </p:txBody>
      </p:sp>
      <p:sp>
        <p:nvSpPr>
          <p:cNvPr id="3" name="Title 2"/>
          <p:cNvSpPr>
            <a:spLocks noGrp="1"/>
          </p:cNvSpPr>
          <p:nvPr>
            <p:ph type="title"/>
          </p:nvPr>
        </p:nvSpPr>
        <p:spPr/>
        <p:txBody>
          <a:bodyPr>
            <a:normAutofit/>
          </a:bodyPr>
          <a:lstStyle/>
          <a:p>
            <a:r>
              <a:rPr lang="en-AU" sz="3800" dirty="0" smtClean="0"/>
              <a:t>Council Funded Capital Works in SRP</a:t>
            </a:r>
            <a:endParaRPr lang="en-AU" sz="3800" dirty="0"/>
          </a:p>
        </p:txBody>
      </p:sp>
      <p:graphicFrame>
        <p:nvGraphicFramePr>
          <p:cNvPr id="6" name="Content Placeholder 5"/>
          <p:cNvGraphicFramePr>
            <a:graphicFrameLocks noGrp="1"/>
          </p:cNvGraphicFramePr>
          <p:nvPr>
            <p:ph idx="1"/>
            <p:extLst/>
          </p:nvPr>
        </p:nvGraphicFramePr>
        <p:xfrm>
          <a:off x="457200" y="1800225"/>
          <a:ext cx="8218488" cy="40052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03927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Challenges </a:t>
            </a:r>
            <a:r>
              <a:rPr lang="en-AU" dirty="0" smtClean="0"/>
              <a:t>facing Cardinia</a:t>
            </a:r>
            <a:endParaRPr lang="en-AU" dirty="0"/>
          </a:p>
        </p:txBody>
      </p:sp>
      <p:sp>
        <p:nvSpPr>
          <p:cNvPr id="3" name="Content Placeholder 2"/>
          <p:cNvSpPr>
            <a:spLocks noGrp="1"/>
          </p:cNvSpPr>
          <p:nvPr>
            <p:ph idx="1"/>
          </p:nvPr>
        </p:nvSpPr>
        <p:spPr>
          <a:xfrm>
            <a:off x="467544" y="1340768"/>
            <a:ext cx="8229600" cy="4320480"/>
          </a:xfrm>
        </p:spPr>
        <p:txBody>
          <a:bodyPr>
            <a:normAutofit lnSpcReduction="10000"/>
          </a:bodyPr>
          <a:lstStyle/>
          <a:p>
            <a:r>
              <a:rPr lang="en-AU" dirty="0" smtClean="0"/>
              <a:t>Cost Shifting</a:t>
            </a:r>
          </a:p>
          <a:p>
            <a:r>
              <a:rPr lang="en-AU" dirty="0" smtClean="0"/>
              <a:t>Unfunded Liability on Precinct Structure Plans</a:t>
            </a:r>
          </a:p>
          <a:p>
            <a:r>
              <a:rPr lang="en-AU" dirty="0" smtClean="0"/>
              <a:t>Continued Development and Growth within the Shire</a:t>
            </a:r>
          </a:p>
          <a:p>
            <a:r>
              <a:rPr lang="en-AU" dirty="0" smtClean="0"/>
              <a:t>Access to Government Funding</a:t>
            </a:r>
          </a:p>
          <a:p>
            <a:r>
              <a:rPr lang="en-AU" dirty="0" smtClean="0"/>
              <a:t>Potential Future Defined Benefit Call</a:t>
            </a:r>
          </a:p>
          <a:p>
            <a:r>
              <a:rPr lang="en-AU" dirty="0" err="1" smtClean="0"/>
              <a:t>Cashflow</a:t>
            </a:r>
            <a:r>
              <a:rPr lang="en-AU" dirty="0" smtClean="0"/>
              <a:t> and impact of </a:t>
            </a:r>
            <a:r>
              <a:rPr lang="en-AU" dirty="0" err="1" smtClean="0"/>
              <a:t>DCP</a:t>
            </a:r>
            <a:r>
              <a:rPr lang="en-AU" dirty="0" smtClean="0"/>
              <a:t> funds</a:t>
            </a:r>
            <a:endParaRPr lang="en-AU" dirty="0"/>
          </a:p>
        </p:txBody>
      </p:sp>
      <p:sp>
        <p:nvSpPr>
          <p:cNvPr id="4" name="TextBox 3"/>
          <p:cNvSpPr txBox="1"/>
          <p:nvPr/>
        </p:nvSpPr>
        <p:spPr>
          <a:xfrm>
            <a:off x="7380312" y="6381328"/>
            <a:ext cx="1512168" cy="276999"/>
          </a:xfrm>
          <a:prstGeom prst="rect">
            <a:avLst/>
          </a:prstGeom>
          <a:noFill/>
        </p:spPr>
        <p:txBody>
          <a:bodyPr wrap="square" rtlCol="0">
            <a:spAutoFit/>
          </a:bodyPr>
          <a:lstStyle/>
          <a:p>
            <a:pPr algn="r"/>
            <a:r>
              <a:rPr lang="en-AU" sz="1200" dirty="0" smtClean="0">
                <a:solidFill>
                  <a:srgbClr val="FFFFFF"/>
                </a:solidFill>
              </a:rPr>
              <a:t>Page 40</a:t>
            </a:r>
            <a:endParaRPr lang="en-AU" sz="1200" dirty="0">
              <a:solidFill>
                <a:srgbClr val="FFFFFF"/>
              </a:solidFill>
            </a:endParaRPr>
          </a:p>
        </p:txBody>
      </p:sp>
    </p:spTree>
    <p:extLst>
      <p:ext uri="{BB962C8B-B14F-4D97-AF65-F5344CB8AC3E}">
        <p14:creationId xmlns:p14="http://schemas.microsoft.com/office/powerpoint/2010/main" val="2794935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smtClean="0"/>
              <a:t>Planning and Development division</a:t>
            </a:r>
            <a:endParaRPr lang="en-AU" dirty="0"/>
          </a:p>
        </p:txBody>
      </p:sp>
    </p:spTree>
    <p:extLst>
      <p:ext uri="{BB962C8B-B14F-4D97-AF65-F5344CB8AC3E}">
        <p14:creationId xmlns:p14="http://schemas.microsoft.com/office/powerpoint/2010/main" val="1653432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a:t>
            </a:r>
            <a:fld id="{3C08D3E4-671E-4009-8808-6147F088B916}" type="slidenum">
              <a:rPr lang="en-AU" smtClean="0"/>
              <a:pPr/>
              <a:t>38</a:t>
            </a:fld>
            <a:endParaRPr lang="en-AU" dirty="0"/>
          </a:p>
        </p:txBody>
      </p:sp>
      <p:sp>
        <p:nvSpPr>
          <p:cNvPr id="3" name="Title 2"/>
          <p:cNvSpPr>
            <a:spLocks noGrp="1"/>
          </p:cNvSpPr>
          <p:nvPr>
            <p:ph type="title"/>
          </p:nvPr>
        </p:nvSpPr>
        <p:spPr/>
        <p:txBody>
          <a:bodyPr/>
          <a:lstStyle/>
          <a:p>
            <a:r>
              <a:rPr lang="en-AU" sz="4000" dirty="0" smtClean="0"/>
              <a:t>Strategic and Economic development</a:t>
            </a:r>
            <a:endParaRPr lang="en-AU" sz="4000" dirty="0"/>
          </a:p>
        </p:txBody>
      </p:sp>
      <p:sp>
        <p:nvSpPr>
          <p:cNvPr id="7" name="Content Placeholder 3"/>
          <p:cNvSpPr>
            <a:spLocks noGrp="1"/>
          </p:cNvSpPr>
          <p:nvPr>
            <p:ph idx="1"/>
          </p:nvPr>
        </p:nvSpPr>
        <p:spPr>
          <a:xfrm>
            <a:off x="395536" y="1750201"/>
            <a:ext cx="8352928" cy="4680520"/>
          </a:xfrm>
        </p:spPr>
        <p:txBody>
          <a:bodyPr>
            <a:normAutofit fontScale="92500" lnSpcReduction="10000"/>
          </a:bodyPr>
          <a:lstStyle/>
          <a:p>
            <a:pPr marL="0" indent="0">
              <a:spcBef>
                <a:spcPts val="600"/>
              </a:spcBef>
              <a:spcAft>
                <a:spcPts val="600"/>
              </a:spcAft>
              <a:buFont typeface="Arial" pitchFamily="34" charset="0"/>
              <a:buNone/>
            </a:pPr>
            <a:r>
              <a:rPr lang="en-US" sz="2600" b="1" dirty="0">
                <a:solidFill>
                  <a:schemeClr val="tx2"/>
                </a:solidFill>
              </a:rPr>
              <a:t>Strategic Planning</a:t>
            </a:r>
          </a:p>
          <a:p>
            <a:pPr>
              <a:spcBef>
                <a:spcPts val="600"/>
              </a:spcBef>
              <a:spcAft>
                <a:spcPts val="600"/>
              </a:spcAft>
            </a:pPr>
            <a:r>
              <a:rPr lang="en-US" sz="2400" dirty="0" smtClean="0">
                <a:solidFill>
                  <a:schemeClr val="tx2"/>
                </a:solidFill>
              </a:rPr>
              <a:t>Combined planning </a:t>
            </a:r>
            <a:r>
              <a:rPr lang="en-US" sz="2400" dirty="0">
                <a:solidFill>
                  <a:schemeClr val="tx2"/>
                </a:solidFill>
              </a:rPr>
              <a:t>scheme amendments and planning permit applications</a:t>
            </a:r>
          </a:p>
          <a:p>
            <a:pPr>
              <a:spcBef>
                <a:spcPts val="600"/>
              </a:spcBef>
              <a:spcAft>
                <a:spcPts val="600"/>
              </a:spcAft>
            </a:pPr>
            <a:r>
              <a:rPr lang="en-US" sz="2400" dirty="0">
                <a:solidFill>
                  <a:schemeClr val="tx2"/>
                </a:solidFill>
              </a:rPr>
              <a:t>Review the </a:t>
            </a:r>
            <a:r>
              <a:rPr lang="en-US" sz="2400" dirty="0" err="1">
                <a:solidFill>
                  <a:schemeClr val="tx2"/>
                </a:solidFill>
              </a:rPr>
              <a:t>Cardinia</a:t>
            </a:r>
            <a:r>
              <a:rPr lang="en-US" sz="2400" dirty="0">
                <a:solidFill>
                  <a:schemeClr val="tx2"/>
                </a:solidFill>
              </a:rPr>
              <a:t> Planning Scheme, particularly the effectiveness of statutory controls</a:t>
            </a:r>
          </a:p>
          <a:p>
            <a:pPr>
              <a:spcBef>
                <a:spcPts val="600"/>
              </a:spcBef>
              <a:spcAft>
                <a:spcPts val="600"/>
              </a:spcAft>
            </a:pPr>
            <a:r>
              <a:rPr lang="en-US" sz="2400" dirty="0" smtClean="0">
                <a:solidFill>
                  <a:schemeClr val="tx2"/>
                </a:solidFill>
              </a:rPr>
              <a:t>Implement </a:t>
            </a:r>
            <a:r>
              <a:rPr lang="en-US" sz="2400" dirty="0">
                <a:solidFill>
                  <a:schemeClr val="tx2"/>
                </a:solidFill>
              </a:rPr>
              <a:t>actions outlined in the Municipal Strategic Statement</a:t>
            </a:r>
          </a:p>
          <a:p>
            <a:pPr>
              <a:spcBef>
                <a:spcPts val="600"/>
              </a:spcBef>
              <a:spcAft>
                <a:spcPts val="600"/>
              </a:spcAft>
            </a:pPr>
            <a:r>
              <a:rPr lang="en-US" sz="2400" dirty="0">
                <a:solidFill>
                  <a:schemeClr val="tx2"/>
                </a:solidFill>
              </a:rPr>
              <a:t>Process significant planning projects, major applications and environmental effects statement</a:t>
            </a:r>
          </a:p>
          <a:p>
            <a:pPr>
              <a:spcBef>
                <a:spcPts val="600"/>
              </a:spcBef>
              <a:spcAft>
                <a:spcPts val="600"/>
              </a:spcAft>
            </a:pPr>
            <a:r>
              <a:rPr lang="en-US" sz="2400" dirty="0" smtClean="0">
                <a:solidFill>
                  <a:schemeClr val="tx2"/>
                </a:solidFill>
              </a:rPr>
              <a:t>Preparation </a:t>
            </a:r>
            <a:r>
              <a:rPr lang="en-US" sz="2400" dirty="0">
                <a:solidFill>
                  <a:schemeClr val="tx2"/>
                </a:solidFill>
              </a:rPr>
              <a:t>of planning policies</a:t>
            </a:r>
          </a:p>
          <a:p>
            <a:pPr>
              <a:spcBef>
                <a:spcPts val="600"/>
              </a:spcBef>
              <a:spcAft>
                <a:spcPts val="600"/>
              </a:spcAft>
            </a:pPr>
            <a:r>
              <a:rPr lang="en-US" sz="2400" dirty="0">
                <a:solidFill>
                  <a:schemeClr val="tx2"/>
                </a:solidFill>
              </a:rPr>
              <a:t>Consider and respond to state planning initiatives including review of policies, legislation and the Victorian Planning Provisions</a:t>
            </a:r>
          </a:p>
          <a:p>
            <a:pPr marL="0" indent="0">
              <a:buNone/>
            </a:pPr>
            <a:endParaRPr lang="en-AU" dirty="0">
              <a:solidFill>
                <a:srgbClr val="FF0000"/>
              </a:solidFill>
            </a:endParaRPr>
          </a:p>
        </p:txBody>
      </p:sp>
    </p:spTree>
    <p:extLst>
      <p:ext uri="{BB962C8B-B14F-4D97-AF65-F5344CB8AC3E}">
        <p14:creationId xmlns:p14="http://schemas.microsoft.com/office/powerpoint/2010/main" val="86806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a:t>
            </a:r>
            <a:fld id="{3C08D3E4-671E-4009-8808-6147F088B916}" type="slidenum">
              <a:rPr lang="en-AU" smtClean="0"/>
              <a:pPr/>
              <a:t>39</a:t>
            </a:fld>
            <a:endParaRPr lang="en-AU" dirty="0"/>
          </a:p>
        </p:txBody>
      </p:sp>
      <p:sp>
        <p:nvSpPr>
          <p:cNvPr id="3" name="Title 2"/>
          <p:cNvSpPr>
            <a:spLocks noGrp="1"/>
          </p:cNvSpPr>
          <p:nvPr>
            <p:ph type="title"/>
          </p:nvPr>
        </p:nvSpPr>
        <p:spPr/>
        <p:txBody>
          <a:bodyPr/>
          <a:lstStyle/>
          <a:p>
            <a:r>
              <a:rPr lang="en-AU" dirty="0"/>
              <a:t>Strategic and Economic development</a:t>
            </a:r>
          </a:p>
        </p:txBody>
      </p:sp>
      <p:sp>
        <p:nvSpPr>
          <p:cNvPr id="6" name="Rectangle 5"/>
          <p:cNvSpPr/>
          <p:nvPr/>
        </p:nvSpPr>
        <p:spPr>
          <a:xfrm>
            <a:off x="179512" y="1581120"/>
            <a:ext cx="4572000" cy="4647426"/>
          </a:xfrm>
          <a:prstGeom prst="rect">
            <a:avLst/>
          </a:prstGeom>
        </p:spPr>
        <p:txBody>
          <a:bodyPr>
            <a:spAutoFit/>
          </a:bodyPr>
          <a:lstStyle/>
          <a:p>
            <a:pPr>
              <a:spcBef>
                <a:spcPts val="600"/>
              </a:spcBef>
              <a:spcAft>
                <a:spcPts val="600"/>
              </a:spcAft>
            </a:pPr>
            <a:r>
              <a:rPr lang="en-AU" b="1" dirty="0">
                <a:solidFill>
                  <a:schemeClr val="tx2"/>
                </a:solidFill>
              </a:rPr>
              <a:t>Economic Development</a:t>
            </a:r>
          </a:p>
          <a:p>
            <a:pPr>
              <a:spcBef>
                <a:spcPts val="600"/>
              </a:spcBef>
              <a:spcAft>
                <a:spcPts val="600"/>
              </a:spcAft>
            </a:pPr>
            <a:r>
              <a:rPr lang="en-US" dirty="0">
                <a:solidFill>
                  <a:schemeClr val="tx2"/>
                </a:solidFill>
              </a:rPr>
              <a:t>Investment attraction &amp; Employment generation</a:t>
            </a:r>
          </a:p>
          <a:p>
            <a:pPr>
              <a:spcBef>
                <a:spcPts val="600"/>
              </a:spcBef>
              <a:spcAft>
                <a:spcPts val="600"/>
              </a:spcAft>
            </a:pPr>
            <a:r>
              <a:rPr lang="en-US" dirty="0">
                <a:solidFill>
                  <a:schemeClr val="tx2"/>
                </a:solidFill>
              </a:rPr>
              <a:t>Facilitate the growth of local businesses</a:t>
            </a:r>
          </a:p>
          <a:p>
            <a:pPr>
              <a:spcBef>
                <a:spcPts val="600"/>
              </a:spcBef>
              <a:spcAft>
                <a:spcPts val="600"/>
              </a:spcAft>
            </a:pPr>
            <a:r>
              <a:rPr lang="en-US" dirty="0">
                <a:solidFill>
                  <a:schemeClr val="tx2"/>
                </a:solidFill>
              </a:rPr>
              <a:t>Foster a culture of entrepreneurship</a:t>
            </a:r>
          </a:p>
          <a:p>
            <a:pPr>
              <a:spcBef>
                <a:spcPts val="600"/>
              </a:spcBef>
              <a:spcAft>
                <a:spcPts val="600"/>
              </a:spcAft>
            </a:pPr>
            <a:r>
              <a:rPr lang="en-US" dirty="0">
                <a:solidFill>
                  <a:schemeClr val="tx2"/>
                </a:solidFill>
              </a:rPr>
              <a:t>Maintain a strong agribusiness sector</a:t>
            </a:r>
          </a:p>
          <a:p>
            <a:pPr>
              <a:spcBef>
                <a:spcPts val="600"/>
              </a:spcBef>
              <a:spcAft>
                <a:spcPts val="600"/>
              </a:spcAft>
            </a:pPr>
            <a:r>
              <a:rPr lang="en-US" dirty="0">
                <a:solidFill>
                  <a:schemeClr val="tx2"/>
                </a:solidFill>
              </a:rPr>
              <a:t>Build leadership in the business community</a:t>
            </a:r>
          </a:p>
          <a:p>
            <a:pPr>
              <a:spcBef>
                <a:spcPts val="600"/>
              </a:spcBef>
              <a:spcAft>
                <a:spcPts val="600"/>
              </a:spcAft>
            </a:pPr>
            <a:r>
              <a:rPr lang="en-US" dirty="0">
                <a:solidFill>
                  <a:schemeClr val="tx2"/>
                </a:solidFill>
              </a:rPr>
              <a:t>Build a connected economy with many types of businesses</a:t>
            </a:r>
          </a:p>
          <a:p>
            <a:pPr>
              <a:spcBef>
                <a:spcPts val="600"/>
              </a:spcBef>
              <a:spcAft>
                <a:spcPts val="600"/>
              </a:spcAft>
            </a:pPr>
            <a:r>
              <a:rPr lang="en-US" dirty="0">
                <a:solidFill>
                  <a:schemeClr val="tx2"/>
                </a:solidFill>
              </a:rPr>
              <a:t>Continue to promote the Casey-</a:t>
            </a:r>
            <a:r>
              <a:rPr lang="en-US" dirty="0" err="1">
                <a:solidFill>
                  <a:schemeClr val="tx2"/>
                </a:solidFill>
              </a:rPr>
              <a:t>Cardinia</a:t>
            </a:r>
            <a:r>
              <a:rPr lang="en-US" dirty="0">
                <a:solidFill>
                  <a:schemeClr val="tx2"/>
                </a:solidFill>
              </a:rPr>
              <a:t> region</a:t>
            </a:r>
            <a:endParaRPr lang="en-US" dirty="0">
              <a:solidFill>
                <a:srgbClr val="002060"/>
              </a:solidFill>
            </a:endParaRPr>
          </a:p>
          <a:p>
            <a:pPr>
              <a:spcBef>
                <a:spcPts val="600"/>
              </a:spcBef>
              <a:spcAft>
                <a:spcPts val="600"/>
              </a:spcAft>
            </a:pPr>
            <a:r>
              <a:rPr lang="en-US" dirty="0">
                <a:solidFill>
                  <a:srgbClr val="002060"/>
                </a:solidFill>
              </a:rPr>
              <a:t>Committee for </a:t>
            </a:r>
            <a:r>
              <a:rPr lang="en-US" dirty="0" err="1">
                <a:solidFill>
                  <a:srgbClr val="002060"/>
                </a:solidFill>
              </a:rPr>
              <a:t>Gippsland</a:t>
            </a:r>
            <a:r>
              <a:rPr lang="en-US" dirty="0">
                <a:solidFill>
                  <a:srgbClr val="002060"/>
                </a:solidFill>
              </a:rPr>
              <a:t> (C4G)</a:t>
            </a:r>
          </a:p>
        </p:txBody>
      </p:sp>
      <p:pic>
        <p:nvPicPr>
          <p:cNvPr id="7" name="Picture 6"/>
          <p:cNvPicPr>
            <a:picLocks noChangeAspect="1"/>
          </p:cNvPicPr>
          <p:nvPr/>
        </p:nvPicPr>
        <p:blipFill>
          <a:blip r:embed="rId3"/>
          <a:stretch>
            <a:fillRect/>
          </a:stretch>
        </p:blipFill>
        <p:spPr>
          <a:xfrm>
            <a:off x="4771038" y="1623872"/>
            <a:ext cx="3761558" cy="2145978"/>
          </a:xfrm>
          <a:prstGeom prst="rect">
            <a:avLst/>
          </a:prstGeom>
        </p:spPr>
      </p:pic>
      <p:pic>
        <p:nvPicPr>
          <p:cNvPr id="8" name="Picture 7"/>
          <p:cNvPicPr>
            <a:picLocks noChangeAspect="1"/>
          </p:cNvPicPr>
          <p:nvPr/>
        </p:nvPicPr>
        <p:blipFill>
          <a:blip r:embed="rId4"/>
          <a:stretch>
            <a:fillRect/>
          </a:stretch>
        </p:blipFill>
        <p:spPr>
          <a:xfrm>
            <a:off x="4847881" y="3976085"/>
            <a:ext cx="3761558" cy="2030144"/>
          </a:xfrm>
          <a:prstGeom prst="rect">
            <a:avLst/>
          </a:prstGeom>
        </p:spPr>
      </p:pic>
    </p:spTree>
    <p:extLst>
      <p:ext uri="{BB962C8B-B14F-4D97-AF65-F5344CB8AC3E}">
        <p14:creationId xmlns:p14="http://schemas.microsoft.com/office/powerpoint/2010/main" val="3494179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Cardinia Shire changing?</a:t>
            </a:r>
            <a:endParaRPr lang="en-AU" dirty="0"/>
          </a:p>
        </p:txBody>
      </p:sp>
      <p:sp>
        <p:nvSpPr>
          <p:cNvPr id="3" name="Content Placeholder 2"/>
          <p:cNvSpPr>
            <a:spLocks noGrp="1"/>
          </p:cNvSpPr>
          <p:nvPr>
            <p:ph idx="1"/>
          </p:nvPr>
        </p:nvSpPr>
        <p:spPr>
          <a:xfrm>
            <a:off x="683568" y="1196752"/>
            <a:ext cx="8001000" cy="3938736"/>
          </a:xfrm>
        </p:spPr>
        <p:txBody>
          <a:bodyPr/>
          <a:lstStyle/>
          <a:p>
            <a:pPr marL="0" indent="0">
              <a:buNone/>
            </a:pPr>
            <a:endParaRPr lang="en-AU" dirty="0" smtClean="0"/>
          </a:p>
          <a:p>
            <a:endParaRPr lang="en-AU" dirty="0" smtClean="0"/>
          </a:p>
          <a:p>
            <a:endParaRPr lang="en-AU" dirty="0" smtClean="0"/>
          </a:p>
          <a:p>
            <a:endParaRPr lang="en-AU" dirty="0" smtClean="0"/>
          </a:p>
          <a:p>
            <a:r>
              <a:rPr lang="en-AU" sz="2000" dirty="0" smtClean="0"/>
              <a:t>With this growth in Population the landscape of the shire is changing, services and infrastructure have had to be significantly upgraded to meet the needs of the continually growing population.</a:t>
            </a:r>
          </a:p>
          <a:p>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4</a:t>
            </a:fld>
            <a:endParaRPr lang="en-AU" dirty="0"/>
          </a:p>
        </p:txBody>
      </p:sp>
      <p:graphicFrame>
        <p:nvGraphicFramePr>
          <p:cNvPr id="5" name="Table 4"/>
          <p:cNvGraphicFramePr>
            <a:graphicFrameLocks noGrp="1"/>
          </p:cNvGraphicFramePr>
          <p:nvPr>
            <p:extLst/>
          </p:nvPr>
        </p:nvGraphicFramePr>
        <p:xfrm>
          <a:off x="1259632" y="1772816"/>
          <a:ext cx="6096000" cy="7366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0">
                <a:tc>
                  <a:txBody>
                    <a:bodyPr/>
                    <a:lstStyle/>
                    <a:p>
                      <a:pPr algn="ctr"/>
                      <a:endParaRPr lang="en-AU" dirty="0"/>
                    </a:p>
                  </a:txBody>
                  <a:tcPr/>
                </a:tc>
                <a:tc>
                  <a:txBody>
                    <a:bodyPr/>
                    <a:lstStyle/>
                    <a:p>
                      <a:r>
                        <a:rPr lang="en-AU" dirty="0" smtClean="0"/>
                        <a:t>2016</a:t>
                      </a:r>
                      <a:endParaRPr lang="en-AU" dirty="0"/>
                    </a:p>
                  </a:txBody>
                  <a:tcPr/>
                </a:tc>
                <a:tc>
                  <a:txBody>
                    <a:bodyPr/>
                    <a:lstStyle/>
                    <a:p>
                      <a:r>
                        <a:rPr lang="en-AU" dirty="0" smtClean="0"/>
                        <a:t>2021</a:t>
                      </a:r>
                      <a:endParaRPr lang="en-AU" dirty="0"/>
                    </a:p>
                  </a:txBody>
                  <a:tcPr/>
                </a:tc>
                <a:tc>
                  <a:txBody>
                    <a:bodyPr/>
                    <a:lstStyle/>
                    <a:p>
                      <a:r>
                        <a:rPr lang="en-AU" dirty="0" smtClean="0"/>
                        <a:t>2036</a:t>
                      </a:r>
                      <a:endParaRPr lang="en-AU" dirty="0"/>
                    </a:p>
                  </a:txBody>
                  <a:tcPr/>
                </a:tc>
                <a:extLst>
                  <a:ext uri="{0D108BD9-81ED-4DB2-BD59-A6C34878D82A}">
                    <a16:rowId xmlns:a16="http://schemas.microsoft.com/office/drawing/2014/main" val="10000"/>
                  </a:ext>
                </a:extLst>
              </a:tr>
              <a:tr h="370840">
                <a:tc>
                  <a:txBody>
                    <a:bodyPr/>
                    <a:lstStyle/>
                    <a:p>
                      <a:r>
                        <a:rPr lang="en-AU" dirty="0" smtClean="0"/>
                        <a:t>Population</a:t>
                      </a:r>
                      <a:endParaRPr lang="en-AU" sz="800" dirty="0">
                        <a:solidFill>
                          <a:srgbClr val="FF0000"/>
                        </a:solidFill>
                      </a:endParaRPr>
                    </a:p>
                  </a:txBody>
                  <a:tcPr/>
                </a:tc>
                <a:tc>
                  <a:txBody>
                    <a:bodyPr/>
                    <a:lstStyle/>
                    <a:p>
                      <a:r>
                        <a:rPr lang="en-AU" dirty="0" smtClean="0"/>
                        <a:t>95,219</a:t>
                      </a:r>
                      <a:endParaRPr lang="en-AU" dirty="0"/>
                    </a:p>
                  </a:txBody>
                  <a:tcPr/>
                </a:tc>
                <a:tc>
                  <a:txBody>
                    <a:bodyPr/>
                    <a:lstStyle/>
                    <a:p>
                      <a:r>
                        <a:rPr lang="en-AU" dirty="0" smtClean="0"/>
                        <a:t>117,484</a:t>
                      </a:r>
                      <a:endParaRPr lang="en-AU" dirty="0"/>
                    </a:p>
                  </a:txBody>
                  <a:tcPr/>
                </a:tc>
                <a:tc>
                  <a:txBody>
                    <a:bodyPr/>
                    <a:lstStyle/>
                    <a:p>
                      <a:r>
                        <a:rPr lang="en-AU" dirty="0" smtClean="0"/>
                        <a:t>180,308</a:t>
                      </a:r>
                      <a:endParaRPr lang="en-AU"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03044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a:t>
            </a:r>
            <a:fld id="{3C08D3E4-671E-4009-8808-6147F088B916}" type="slidenum">
              <a:rPr lang="en-AU" smtClean="0"/>
              <a:pPr/>
              <a:t>40</a:t>
            </a:fld>
            <a:endParaRPr lang="en-AU" dirty="0"/>
          </a:p>
        </p:txBody>
      </p:sp>
      <p:sp>
        <p:nvSpPr>
          <p:cNvPr id="3" name="Title 2"/>
          <p:cNvSpPr>
            <a:spLocks noGrp="1"/>
          </p:cNvSpPr>
          <p:nvPr>
            <p:ph type="title"/>
          </p:nvPr>
        </p:nvSpPr>
        <p:spPr/>
        <p:txBody>
          <a:bodyPr/>
          <a:lstStyle/>
          <a:p>
            <a:r>
              <a:rPr lang="en-AU" dirty="0"/>
              <a:t>Strategic and Economic development</a:t>
            </a:r>
          </a:p>
        </p:txBody>
      </p:sp>
      <p:pic>
        <p:nvPicPr>
          <p:cNvPr id="4" name="Picture 3"/>
          <p:cNvPicPr>
            <a:picLocks noChangeAspect="1"/>
          </p:cNvPicPr>
          <p:nvPr/>
        </p:nvPicPr>
        <p:blipFill>
          <a:blip r:embed="rId3"/>
          <a:stretch>
            <a:fillRect/>
          </a:stretch>
        </p:blipFill>
        <p:spPr>
          <a:xfrm>
            <a:off x="251520" y="1619085"/>
            <a:ext cx="4048095" cy="4535817"/>
          </a:xfrm>
          <a:prstGeom prst="rect">
            <a:avLst/>
          </a:prstGeom>
        </p:spPr>
      </p:pic>
      <p:pic>
        <p:nvPicPr>
          <p:cNvPr id="5" name="Picture 4"/>
          <p:cNvPicPr>
            <a:picLocks noChangeAspect="1"/>
          </p:cNvPicPr>
          <p:nvPr/>
        </p:nvPicPr>
        <p:blipFill>
          <a:blip r:embed="rId4"/>
          <a:stretch>
            <a:fillRect/>
          </a:stretch>
        </p:blipFill>
        <p:spPr>
          <a:xfrm>
            <a:off x="4566828" y="1165686"/>
            <a:ext cx="3383573" cy="2347163"/>
          </a:xfrm>
          <a:prstGeom prst="rect">
            <a:avLst/>
          </a:prstGeom>
        </p:spPr>
      </p:pic>
      <p:pic>
        <p:nvPicPr>
          <p:cNvPr id="9" name="Picture 8"/>
          <p:cNvPicPr>
            <a:picLocks noChangeAspect="1"/>
          </p:cNvPicPr>
          <p:nvPr/>
        </p:nvPicPr>
        <p:blipFill>
          <a:blip r:embed="rId5"/>
          <a:stretch>
            <a:fillRect/>
          </a:stretch>
        </p:blipFill>
        <p:spPr>
          <a:xfrm>
            <a:off x="4566828" y="3825031"/>
            <a:ext cx="3383573" cy="2219136"/>
          </a:xfrm>
          <a:prstGeom prst="rect">
            <a:avLst/>
          </a:prstGeom>
        </p:spPr>
      </p:pic>
    </p:spTree>
    <p:extLst>
      <p:ext uri="{BB962C8B-B14F-4D97-AF65-F5344CB8AC3E}">
        <p14:creationId xmlns:p14="http://schemas.microsoft.com/office/powerpoint/2010/main" val="2101993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41</a:t>
            </a:fld>
            <a:endParaRPr lang="en-AU"/>
          </a:p>
        </p:txBody>
      </p:sp>
      <p:sp>
        <p:nvSpPr>
          <p:cNvPr id="3" name="Title 2"/>
          <p:cNvSpPr>
            <a:spLocks noGrp="1"/>
          </p:cNvSpPr>
          <p:nvPr>
            <p:ph type="title"/>
          </p:nvPr>
        </p:nvSpPr>
        <p:spPr/>
        <p:txBody>
          <a:bodyPr/>
          <a:lstStyle/>
          <a:p>
            <a:r>
              <a:rPr lang="en-AU" sz="2800" dirty="0"/>
              <a:t>Strategic </a:t>
            </a:r>
            <a:r>
              <a:rPr lang="en-AU" sz="2800" dirty="0" smtClean="0"/>
              <a:t>and </a:t>
            </a:r>
            <a:r>
              <a:rPr lang="en-AU" sz="2800" dirty="0"/>
              <a:t>Economic Development – Growth Areas</a:t>
            </a:r>
            <a:r>
              <a:rPr lang="en-AU" dirty="0"/>
              <a:t/>
            </a:r>
            <a:br>
              <a:rPr lang="en-AU" dirty="0"/>
            </a:br>
            <a:r>
              <a:rPr lang="en-AU" sz="2400" dirty="0"/>
              <a:t>Cardinia Urban Growth Area Precinct Plan</a:t>
            </a:r>
            <a:r>
              <a:rPr lang="en-AU" dirty="0"/>
              <a:t/>
            </a:r>
            <a:br>
              <a:rPr lang="en-AU" dirty="0"/>
            </a:br>
            <a:endParaRPr lang="en-AU" dirty="0"/>
          </a:p>
        </p:txBody>
      </p:sp>
      <p:pic>
        <p:nvPicPr>
          <p:cNvPr id="5" name="Picture 4"/>
          <p:cNvPicPr>
            <a:picLocks noChangeAspect="1"/>
          </p:cNvPicPr>
          <p:nvPr/>
        </p:nvPicPr>
        <p:blipFill>
          <a:blip r:embed="rId2"/>
          <a:stretch>
            <a:fillRect/>
          </a:stretch>
        </p:blipFill>
        <p:spPr>
          <a:xfrm>
            <a:off x="588402" y="1620368"/>
            <a:ext cx="7812699" cy="4570816"/>
          </a:xfrm>
          <a:prstGeom prst="rect">
            <a:avLst/>
          </a:prstGeom>
        </p:spPr>
      </p:pic>
    </p:spTree>
    <p:extLst>
      <p:ext uri="{BB962C8B-B14F-4D97-AF65-F5344CB8AC3E}">
        <p14:creationId xmlns:p14="http://schemas.microsoft.com/office/powerpoint/2010/main" val="28271877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42</a:t>
            </a:fld>
            <a:endParaRPr lang="en-AU"/>
          </a:p>
        </p:txBody>
      </p:sp>
      <p:sp>
        <p:nvSpPr>
          <p:cNvPr id="3" name="Title 2"/>
          <p:cNvSpPr>
            <a:spLocks noGrp="1"/>
          </p:cNvSpPr>
          <p:nvPr>
            <p:ph type="title"/>
          </p:nvPr>
        </p:nvSpPr>
        <p:spPr/>
        <p:txBody>
          <a:bodyPr/>
          <a:lstStyle/>
          <a:p>
            <a:r>
              <a:rPr lang="en-AU" dirty="0" smtClean="0"/>
              <a:t>Precinct structure plan</a:t>
            </a:r>
            <a:endParaRPr lang="en-AU" dirty="0"/>
          </a:p>
        </p:txBody>
      </p:sp>
      <p:pic>
        <p:nvPicPr>
          <p:cNvPr id="5" name="Picture 4"/>
          <p:cNvPicPr>
            <a:picLocks noChangeAspect="1"/>
          </p:cNvPicPr>
          <p:nvPr/>
        </p:nvPicPr>
        <p:blipFill>
          <a:blip r:embed="rId2"/>
          <a:stretch>
            <a:fillRect/>
          </a:stretch>
        </p:blipFill>
        <p:spPr>
          <a:xfrm>
            <a:off x="457200" y="1150331"/>
            <a:ext cx="6995120" cy="5001541"/>
          </a:xfrm>
          <a:prstGeom prst="rect">
            <a:avLst/>
          </a:prstGeom>
        </p:spPr>
      </p:pic>
    </p:spTree>
    <p:extLst>
      <p:ext uri="{BB962C8B-B14F-4D97-AF65-F5344CB8AC3E}">
        <p14:creationId xmlns:p14="http://schemas.microsoft.com/office/powerpoint/2010/main" val="2850186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43</a:t>
            </a:fld>
            <a:endParaRPr lang="en-AU"/>
          </a:p>
        </p:txBody>
      </p:sp>
      <p:sp>
        <p:nvSpPr>
          <p:cNvPr id="3" name="Title 2"/>
          <p:cNvSpPr>
            <a:spLocks noGrp="1"/>
          </p:cNvSpPr>
          <p:nvPr>
            <p:ph type="title"/>
          </p:nvPr>
        </p:nvSpPr>
        <p:spPr/>
        <p:txBody>
          <a:bodyPr/>
          <a:lstStyle/>
          <a:p>
            <a:r>
              <a:rPr lang="en-AU" dirty="0" smtClean="0"/>
              <a:t>Precinct Structure Plan</a:t>
            </a:r>
            <a:endParaRPr lang="en-AU" dirty="0"/>
          </a:p>
        </p:txBody>
      </p:sp>
      <p:sp>
        <p:nvSpPr>
          <p:cNvPr id="6" name="Rectangle 5"/>
          <p:cNvSpPr/>
          <p:nvPr/>
        </p:nvSpPr>
        <p:spPr>
          <a:xfrm>
            <a:off x="457200" y="1417638"/>
            <a:ext cx="7859216" cy="3693319"/>
          </a:xfrm>
          <a:prstGeom prst="rect">
            <a:avLst/>
          </a:prstGeom>
        </p:spPr>
        <p:txBody>
          <a:bodyPr wrap="square">
            <a:spAutoFit/>
          </a:bodyPr>
          <a:lstStyle/>
          <a:p>
            <a:r>
              <a:rPr lang="en-AU" dirty="0"/>
              <a:t>Council in conjunction with the Victorian Planning Authority (VPA), is responsible for preparing precinct structure plan (PSP’s). </a:t>
            </a:r>
          </a:p>
          <a:p>
            <a:endParaRPr lang="en-AU" dirty="0" smtClean="0"/>
          </a:p>
          <a:p>
            <a:r>
              <a:rPr lang="en-AU" dirty="0" smtClean="0"/>
              <a:t>A </a:t>
            </a:r>
            <a:r>
              <a:rPr lang="en-AU" dirty="0"/>
              <a:t>PSP sets the future structure for the suburb. It provides more detail on the land uses defined by the Growth Area Framework Plan. </a:t>
            </a:r>
          </a:p>
          <a:p>
            <a:r>
              <a:rPr lang="en-AU" dirty="0"/>
              <a:t>It shows: </a:t>
            </a:r>
            <a:endParaRPr lang="en-AU" dirty="0" smtClean="0"/>
          </a:p>
          <a:p>
            <a:endParaRPr lang="en-AU" dirty="0"/>
          </a:p>
          <a:p>
            <a:pPr marL="285750" indent="-285750">
              <a:buFont typeface="Wingdings" panose="05000000000000000000" pitchFamily="2" charset="2"/>
              <a:buChar char="Ø"/>
            </a:pPr>
            <a:r>
              <a:rPr lang="en-AU" dirty="0"/>
              <a:t>Housing yields</a:t>
            </a:r>
          </a:p>
          <a:p>
            <a:pPr marL="285750" indent="-285750">
              <a:buFont typeface="Wingdings" panose="05000000000000000000" pitchFamily="2" charset="2"/>
              <a:buChar char="Ø"/>
            </a:pPr>
            <a:r>
              <a:rPr lang="en-AU" dirty="0"/>
              <a:t>Employment land provision and location </a:t>
            </a:r>
          </a:p>
          <a:p>
            <a:pPr marL="285750" indent="-285750">
              <a:buFont typeface="Wingdings" panose="05000000000000000000" pitchFamily="2" charset="2"/>
              <a:buChar char="Ø"/>
            </a:pPr>
            <a:r>
              <a:rPr lang="en-AU" dirty="0"/>
              <a:t>Transport networks </a:t>
            </a:r>
          </a:p>
          <a:p>
            <a:pPr marL="285750" indent="-285750">
              <a:buFont typeface="Wingdings" panose="05000000000000000000" pitchFamily="2" charset="2"/>
              <a:buChar char="Ø"/>
            </a:pPr>
            <a:r>
              <a:rPr lang="en-AU" dirty="0"/>
              <a:t>Open space and natural systems </a:t>
            </a:r>
          </a:p>
          <a:p>
            <a:pPr marL="285750" indent="-285750">
              <a:buFont typeface="Wingdings" panose="05000000000000000000" pitchFamily="2" charset="2"/>
              <a:buChar char="Ø"/>
            </a:pPr>
            <a:r>
              <a:rPr lang="en-AU" dirty="0"/>
              <a:t>Activity centres</a:t>
            </a:r>
          </a:p>
          <a:p>
            <a:pPr marL="285750" indent="-285750">
              <a:buFont typeface="Wingdings" panose="05000000000000000000" pitchFamily="2" charset="2"/>
              <a:buChar char="Ø"/>
            </a:pPr>
            <a:r>
              <a:rPr lang="en-AU" dirty="0"/>
              <a:t>Community facilities </a:t>
            </a:r>
          </a:p>
        </p:txBody>
      </p:sp>
    </p:spTree>
    <p:extLst>
      <p:ext uri="{BB962C8B-B14F-4D97-AF65-F5344CB8AC3E}">
        <p14:creationId xmlns:p14="http://schemas.microsoft.com/office/powerpoint/2010/main" val="1191390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44</a:t>
            </a:fld>
            <a:endParaRPr lang="en-AU"/>
          </a:p>
        </p:txBody>
      </p:sp>
      <p:sp>
        <p:nvSpPr>
          <p:cNvPr id="3" name="Title 2"/>
          <p:cNvSpPr>
            <a:spLocks noGrp="1"/>
          </p:cNvSpPr>
          <p:nvPr>
            <p:ph type="title"/>
          </p:nvPr>
        </p:nvSpPr>
        <p:spPr/>
        <p:txBody>
          <a:bodyPr/>
          <a:lstStyle/>
          <a:p>
            <a:r>
              <a:rPr lang="en-AU" dirty="0" smtClean="0"/>
              <a:t>Precinct Structure Plan</a:t>
            </a:r>
            <a:endParaRPr lang="en-AU" dirty="0"/>
          </a:p>
        </p:txBody>
      </p:sp>
      <p:sp>
        <p:nvSpPr>
          <p:cNvPr id="5" name="Content Placeholder 3"/>
          <p:cNvSpPr>
            <a:spLocks noGrp="1"/>
          </p:cNvSpPr>
          <p:nvPr>
            <p:ph idx="1"/>
          </p:nvPr>
        </p:nvSpPr>
        <p:spPr>
          <a:xfrm>
            <a:off x="251520" y="1196752"/>
            <a:ext cx="8640960" cy="4896544"/>
          </a:xfrm>
        </p:spPr>
        <p:txBody>
          <a:bodyPr>
            <a:normAutofit fontScale="62500" lnSpcReduction="20000"/>
          </a:bodyPr>
          <a:lstStyle/>
          <a:p>
            <a:pPr marL="0" indent="0">
              <a:lnSpc>
                <a:spcPct val="120000"/>
              </a:lnSpc>
              <a:spcBef>
                <a:spcPts val="600"/>
              </a:spcBef>
              <a:spcAft>
                <a:spcPts val="600"/>
              </a:spcAft>
              <a:buNone/>
            </a:pPr>
            <a:r>
              <a:rPr lang="en-AU" dirty="0">
                <a:solidFill>
                  <a:schemeClr val="tx2"/>
                </a:solidFill>
              </a:rPr>
              <a:t>They also include a Development Contributions Plan (DCP) or Infrastructure Contributions Plan (</a:t>
            </a:r>
            <a:r>
              <a:rPr lang="en-AU" dirty="0" err="1">
                <a:solidFill>
                  <a:schemeClr val="tx2"/>
                </a:solidFill>
              </a:rPr>
              <a:t>ICP</a:t>
            </a:r>
            <a:r>
              <a:rPr lang="en-AU" dirty="0">
                <a:solidFill>
                  <a:schemeClr val="tx2"/>
                </a:solidFill>
              </a:rPr>
              <a:t>) that determines how new infrastructure items such as roads and community centres are to be funded by each landowner.</a:t>
            </a:r>
          </a:p>
          <a:p>
            <a:pPr marL="0" indent="0">
              <a:spcAft>
                <a:spcPts val="600"/>
              </a:spcAft>
              <a:buNone/>
            </a:pPr>
            <a:endParaRPr lang="en-AU" dirty="0">
              <a:solidFill>
                <a:schemeClr val="tx2"/>
              </a:solidFill>
            </a:endParaRPr>
          </a:p>
          <a:p>
            <a:pPr marL="0" indent="0">
              <a:spcAft>
                <a:spcPts val="600"/>
              </a:spcAft>
              <a:buNone/>
            </a:pPr>
            <a:r>
              <a:rPr lang="en-AU" dirty="0" smtClean="0">
                <a:solidFill>
                  <a:schemeClr val="tx2"/>
                </a:solidFill>
              </a:rPr>
              <a:t>Current approved </a:t>
            </a:r>
            <a:r>
              <a:rPr lang="en-AU" dirty="0" err="1" smtClean="0">
                <a:solidFill>
                  <a:schemeClr val="tx2"/>
                </a:solidFill>
              </a:rPr>
              <a:t>PSP’s</a:t>
            </a:r>
            <a:r>
              <a:rPr lang="en-AU" dirty="0" smtClean="0">
                <a:solidFill>
                  <a:schemeClr val="tx2"/>
                </a:solidFill>
              </a:rPr>
              <a:t> in Cardinia include: </a:t>
            </a:r>
            <a:endParaRPr lang="en-AU" dirty="0">
              <a:solidFill>
                <a:schemeClr val="tx2"/>
              </a:solidFill>
            </a:endParaRPr>
          </a:p>
          <a:p>
            <a:pPr>
              <a:spcAft>
                <a:spcPts val="600"/>
              </a:spcAft>
            </a:pPr>
            <a:r>
              <a:rPr lang="en-AU" dirty="0">
                <a:solidFill>
                  <a:schemeClr val="tx2"/>
                </a:solidFill>
              </a:rPr>
              <a:t>Officer </a:t>
            </a:r>
            <a:r>
              <a:rPr lang="en-AU" dirty="0" err="1" smtClean="0">
                <a:solidFill>
                  <a:schemeClr val="tx2"/>
                </a:solidFill>
              </a:rPr>
              <a:t>PSP</a:t>
            </a:r>
            <a:r>
              <a:rPr lang="en-AU" dirty="0">
                <a:solidFill>
                  <a:schemeClr val="tx2"/>
                </a:solidFill>
              </a:rPr>
              <a:t>	</a:t>
            </a:r>
            <a:r>
              <a:rPr lang="en-AU" dirty="0" smtClean="0">
                <a:solidFill>
                  <a:schemeClr val="tx2"/>
                </a:solidFill>
              </a:rPr>
              <a:t>	</a:t>
            </a:r>
            <a:r>
              <a:rPr lang="en-AU" i="1" dirty="0" smtClean="0">
                <a:solidFill>
                  <a:schemeClr val="tx2"/>
                </a:solidFill>
              </a:rPr>
              <a:t>(</a:t>
            </a:r>
            <a:r>
              <a:rPr lang="en-US" i="1" dirty="0">
                <a:solidFill>
                  <a:schemeClr val="tx2"/>
                </a:solidFill>
              </a:rPr>
              <a:t>10,900 dwellings, 28,500 residents)</a:t>
            </a:r>
            <a:endParaRPr lang="en-AU" i="1" dirty="0">
              <a:solidFill>
                <a:schemeClr val="tx2"/>
              </a:solidFill>
            </a:endParaRPr>
          </a:p>
          <a:p>
            <a:pPr>
              <a:spcAft>
                <a:spcPts val="600"/>
              </a:spcAft>
            </a:pPr>
            <a:r>
              <a:rPr lang="en-AU" dirty="0">
                <a:solidFill>
                  <a:schemeClr val="tx2"/>
                </a:solidFill>
              </a:rPr>
              <a:t>Cardinia Rd </a:t>
            </a:r>
            <a:r>
              <a:rPr lang="en-AU" dirty="0" err="1">
                <a:solidFill>
                  <a:schemeClr val="tx2"/>
                </a:solidFill>
              </a:rPr>
              <a:t>PSP</a:t>
            </a:r>
            <a:r>
              <a:rPr lang="en-AU" dirty="0">
                <a:solidFill>
                  <a:schemeClr val="tx2"/>
                </a:solidFill>
              </a:rPr>
              <a:t> </a:t>
            </a:r>
            <a:r>
              <a:rPr lang="en-AU" dirty="0" smtClean="0">
                <a:solidFill>
                  <a:schemeClr val="tx2"/>
                </a:solidFill>
              </a:rPr>
              <a:t>	</a:t>
            </a:r>
            <a:r>
              <a:rPr lang="en-AU" i="1" dirty="0" smtClean="0">
                <a:solidFill>
                  <a:schemeClr val="tx2"/>
                </a:solidFill>
              </a:rPr>
              <a:t>(</a:t>
            </a:r>
            <a:r>
              <a:rPr lang="en-AU" i="1" dirty="0">
                <a:solidFill>
                  <a:schemeClr val="tx2"/>
                </a:solidFill>
              </a:rPr>
              <a:t>9,000 dwellings , 27,600 residents)</a:t>
            </a:r>
          </a:p>
          <a:p>
            <a:pPr>
              <a:spcAft>
                <a:spcPts val="600"/>
              </a:spcAft>
            </a:pPr>
            <a:r>
              <a:rPr lang="en-AU" dirty="0">
                <a:solidFill>
                  <a:schemeClr val="tx2"/>
                </a:solidFill>
              </a:rPr>
              <a:t>Cardinia </a:t>
            </a:r>
            <a:r>
              <a:rPr lang="en-AU" dirty="0" smtClean="0">
                <a:solidFill>
                  <a:schemeClr val="tx2"/>
                </a:solidFill>
              </a:rPr>
              <a:t>Rd </a:t>
            </a:r>
            <a:r>
              <a:rPr lang="en-AU" dirty="0">
                <a:solidFill>
                  <a:schemeClr val="tx2"/>
                </a:solidFill>
              </a:rPr>
              <a:t>Employment </a:t>
            </a:r>
            <a:r>
              <a:rPr lang="en-AU" dirty="0" err="1">
                <a:solidFill>
                  <a:schemeClr val="tx2"/>
                </a:solidFill>
              </a:rPr>
              <a:t>PSP</a:t>
            </a:r>
            <a:r>
              <a:rPr lang="en-AU" dirty="0">
                <a:solidFill>
                  <a:schemeClr val="tx2"/>
                </a:solidFill>
              </a:rPr>
              <a:t> (</a:t>
            </a:r>
            <a:r>
              <a:rPr lang="en-AU" i="1" dirty="0">
                <a:solidFill>
                  <a:schemeClr val="tx2"/>
                </a:solidFill>
              </a:rPr>
              <a:t>18,000 jobs ,2000 dwellings,4200 residents</a:t>
            </a:r>
            <a:r>
              <a:rPr lang="en-AU" i="1" dirty="0" smtClean="0">
                <a:solidFill>
                  <a:schemeClr val="tx2"/>
                </a:solidFill>
              </a:rPr>
              <a:t>)</a:t>
            </a:r>
          </a:p>
          <a:p>
            <a:pPr marL="0" indent="0">
              <a:spcAft>
                <a:spcPts val="600"/>
              </a:spcAft>
              <a:buNone/>
            </a:pPr>
            <a:endParaRPr lang="en-AU" i="1" dirty="0" smtClean="0">
              <a:solidFill>
                <a:schemeClr val="tx2"/>
              </a:solidFill>
            </a:endParaRPr>
          </a:p>
          <a:p>
            <a:pPr marL="0" indent="0">
              <a:spcBef>
                <a:spcPts val="600"/>
              </a:spcBef>
              <a:spcAft>
                <a:spcPts val="600"/>
              </a:spcAft>
              <a:buNone/>
            </a:pPr>
            <a:r>
              <a:rPr lang="en-AU" dirty="0">
                <a:solidFill>
                  <a:schemeClr val="tx2"/>
                </a:solidFill>
              </a:rPr>
              <a:t>Council is currently </a:t>
            </a:r>
            <a:r>
              <a:rPr lang="en-AU" dirty="0" smtClean="0">
                <a:solidFill>
                  <a:schemeClr val="tx2"/>
                </a:solidFill>
              </a:rPr>
              <a:t>preparing: </a:t>
            </a:r>
            <a:endParaRPr lang="en-AU" dirty="0">
              <a:solidFill>
                <a:schemeClr val="tx2"/>
              </a:solidFill>
            </a:endParaRPr>
          </a:p>
          <a:p>
            <a:pPr>
              <a:spcBef>
                <a:spcPts val="600"/>
              </a:spcBef>
              <a:spcAft>
                <a:spcPts val="600"/>
              </a:spcAft>
            </a:pPr>
            <a:r>
              <a:rPr lang="en-AU" dirty="0">
                <a:solidFill>
                  <a:schemeClr val="tx2"/>
                </a:solidFill>
              </a:rPr>
              <a:t>Pakenham East </a:t>
            </a:r>
            <a:r>
              <a:rPr lang="en-AU" dirty="0" err="1">
                <a:solidFill>
                  <a:schemeClr val="tx2"/>
                </a:solidFill>
              </a:rPr>
              <a:t>PSP</a:t>
            </a:r>
            <a:r>
              <a:rPr lang="en-AU" dirty="0">
                <a:solidFill>
                  <a:schemeClr val="tx2"/>
                </a:solidFill>
              </a:rPr>
              <a:t> </a:t>
            </a:r>
            <a:r>
              <a:rPr lang="en-AU" dirty="0" smtClean="0">
                <a:solidFill>
                  <a:schemeClr val="tx2"/>
                </a:solidFill>
              </a:rPr>
              <a:t>	</a:t>
            </a:r>
            <a:r>
              <a:rPr lang="en-AU" i="1" dirty="0" smtClean="0">
                <a:solidFill>
                  <a:schemeClr val="tx2"/>
                </a:solidFill>
              </a:rPr>
              <a:t>(6,000 dwellings, </a:t>
            </a:r>
            <a:r>
              <a:rPr lang="en-AU" i="1" dirty="0">
                <a:solidFill>
                  <a:schemeClr val="tx2"/>
                </a:solidFill>
              </a:rPr>
              <a:t>16,000 </a:t>
            </a:r>
            <a:r>
              <a:rPr lang="en-AU" i="1" dirty="0" smtClean="0">
                <a:solidFill>
                  <a:schemeClr val="tx2"/>
                </a:solidFill>
              </a:rPr>
              <a:t>residents)</a:t>
            </a:r>
            <a:endParaRPr lang="en-AU" i="1" dirty="0">
              <a:solidFill>
                <a:schemeClr val="tx2"/>
              </a:solidFill>
            </a:endParaRPr>
          </a:p>
          <a:p>
            <a:pPr>
              <a:spcBef>
                <a:spcPts val="600"/>
              </a:spcBef>
              <a:spcAft>
                <a:spcPts val="600"/>
              </a:spcAft>
            </a:pPr>
            <a:r>
              <a:rPr lang="en-AU" dirty="0">
                <a:solidFill>
                  <a:schemeClr val="tx2"/>
                </a:solidFill>
              </a:rPr>
              <a:t>Pakenham South Employment </a:t>
            </a:r>
            <a:r>
              <a:rPr lang="en-AU" dirty="0" err="1" smtClean="0">
                <a:solidFill>
                  <a:schemeClr val="tx2"/>
                </a:solidFill>
              </a:rPr>
              <a:t>PSP</a:t>
            </a:r>
            <a:endParaRPr lang="en-AU" dirty="0">
              <a:solidFill>
                <a:schemeClr val="tx2"/>
              </a:solidFill>
            </a:endParaRPr>
          </a:p>
        </p:txBody>
      </p:sp>
    </p:spTree>
    <p:extLst>
      <p:ext uri="{BB962C8B-B14F-4D97-AF65-F5344CB8AC3E}">
        <p14:creationId xmlns:p14="http://schemas.microsoft.com/office/powerpoint/2010/main" val="2896255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45</a:t>
            </a:fld>
            <a:endParaRPr lang="en-AU"/>
          </a:p>
        </p:txBody>
      </p:sp>
      <p:sp>
        <p:nvSpPr>
          <p:cNvPr id="5" name="Text Placeholder 4"/>
          <p:cNvSpPr>
            <a:spLocks noGrp="1"/>
          </p:cNvSpPr>
          <p:nvPr>
            <p:ph type="body" sz="quarter" idx="18"/>
          </p:nvPr>
        </p:nvSpPr>
        <p:spPr/>
        <p:txBody>
          <a:bodyPr/>
          <a:lstStyle/>
          <a:p>
            <a:r>
              <a:rPr lang="en-AU" dirty="0" smtClean="0"/>
              <a:t>Rural </a:t>
            </a:r>
            <a:r>
              <a:rPr lang="en-AU" dirty="0"/>
              <a:t>t</a:t>
            </a:r>
            <a:r>
              <a:rPr lang="en-AU" dirty="0" smtClean="0"/>
              <a:t>ownship strategies</a:t>
            </a:r>
            <a:endParaRPr lang="en-AU" dirty="0"/>
          </a:p>
        </p:txBody>
      </p:sp>
      <p:sp>
        <p:nvSpPr>
          <p:cNvPr id="6" name="Content Placeholder 3"/>
          <p:cNvSpPr>
            <a:spLocks noGrp="1"/>
          </p:cNvSpPr>
          <p:nvPr>
            <p:ph idx="4294967295"/>
          </p:nvPr>
        </p:nvSpPr>
        <p:spPr>
          <a:xfrm>
            <a:off x="457200" y="1268760"/>
            <a:ext cx="3970784" cy="4968552"/>
          </a:xfrm>
          <a:prstGeom prst="rect">
            <a:avLst/>
          </a:prstGeom>
        </p:spPr>
        <p:txBody>
          <a:bodyPr/>
          <a:lstStyle/>
          <a:p>
            <a:r>
              <a:rPr lang="en-AU" dirty="0" smtClean="0">
                <a:solidFill>
                  <a:schemeClr val="tx2"/>
                </a:solidFill>
              </a:rPr>
              <a:t>Emerald</a:t>
            </a:r>
          </a:p>
          <a:p>
            <a:r>
              <a:rPr lang="en-AU" dirty="0" smtClean="0">
                <a:solidFill>
                  <a:schemeClr val="tx2"/>
                </a:solidFill>
              </a:rPr>
              <a:t>Cockatoo</a:t>
            </a:r>
          </a:p>
          <a:p>
            <a:r>
              <a:rPr lang="en-AU" dirty="0" smtClean="0">
                <a:solidFill>
                  <a:schemeClr val="tx2"/>
                </a:solidFill>
              </a:rPr>
              <a:t>Gembrook</a:t>
            </a:r>
          </a:p>
          <a:p>
            <a:r>
              <a:rPr lang="en-AU" dirty="0" smtClean="0">
                <a:solidFill>
                  <a:schemeClr val="tx2"/>
                </a:solidFill>
              </a:rPr>
              <a:t>Garfield</a:t>
            </a:r>
          </a:p>
          <a:p>
            <a:r>
              <a:rPr lang="en-AU" dirty="0" smtClean="0">
                <a:solidFill>
                  <a:schemeClr val="tx2"/>
                </a:solidFill>
              </a:rPr>
              <a:t>Bunyip</a:t>
            </a:r>
          </a:p>
          <a:p>
            <a:r>
              <a:rPr lang="en-AU" dirty="0" smtClean="0">
                <a:solidFill>
                  <a:schemeClr val="tx2"/>
                </a:solidFill>
              </a:rPr>
              <a:t>Koo Wee Rup</a:t>
            </a:r>
          </a:p>
          <a:p>
            <a:r>
              <a:rPr lang="en-AU" dirty="0" smtClean="0">
                <a:solidFill>
                  <a:schemeClr val="tx2"/>
                </a:solidFill>
              </a:rPr>
              <a:t>Lang </a:t>
            </a:r>
            <a:r>
              <a:rPr lang="en-AU" dirty="0" err="1" smtClean="0">
                <a:solidFill>
                  <a:schemeClr val="tx2"/>
                </a:solidFill>
              </a:rPr>
              <a:t>Lang</a:t>
            </a:r>
            <a:endParaRPr lang="en-AU" dirty="0" smtClean="0">
              <a:solidFill>
                <a:schemeClr val="tx2"/>
              </a:solidFill>
            </a:endParaRPr>
          </a:p>
          <a:p>
            <a:r>
              <a:rPr lang="en-AU" dirty="0">
                <a:solidFill>
                  <a:schemeClr val="tx2"/>
                </a:solidFill>
              </a:rPr>
              <a:t>Upper </a:t>
            </a:r>
            <a:r>
              <a:rPr lang="en-AU" dirty="0" smtClean="0">
                <a:solidFill>
                  <a:schemeClr val="tx2"/>
                </a:solidFill>
              </a:rPr>
              <a:t>Beaconsfield</a:t>
            </a:r>
            <a:endParaRPr lang="en-AU" dirty="0">
              <a:solidFill>
                <a:schemeClr val="tx2"/>
              </a:solidFill>
            </a:endParaRPr>
          </a:p>
        </p:txBody>
      </p:sp>
      <p:pic>
        <p:nvPicPr>
          <p:cNvPr id="7" name="Picture 2" descr="http://www.emeraldandranges.com.au/imag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559" y="1916832"/>
            <a:ext cx="5038260" cy="292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419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a:t>
            </a:r>
            <a:fld id="{3C08D3E4-671E-4009-8808-6147F088B916}" type="slidenum">
              <a:rPr lang="en-AU" smtClean="0"/>
              <a:pPr/>
              <a:t>46</a:t>
            </a:fld>
            <a:endParaRPr lang="en-AU" dirty="0"/>
          </a:p>
        </p:txBody>
      </p:sp>
      <p:sp>
        <p:nvSpPr>
          <p:cNvPr id="3" name="Title 2"/>
          <p:cNvSpPr>
            <a:spLocks noGrp="1"/>
          </p:cNvSpPr>
          <p:nvPr>
            <p:ph type="title"/>
          </p:nvPr>
        </p:nvSpPr>
        <p:spPr/>
        <p:txBody>
          <a:bodyPr/>
          <a:lstStyle/>
          <a:p>
            <a:r>
              <a:rPr lang="en-AU" dirty="0" smtClean="0"/>
              <a:t>Green wedges</a:t>
            </a:r>
            <a:endParaRPr lang="en-AU" dirty="0"/>
          </a:p>
        </p:txBody>
      </p:sp>
      <p:pic>
        <p:nvPicPr>
          <p:cNvPr id="7" name="Picture 6"/>
          <p:cNvPicPr>
            <a:picLocks noChangeAspect="1"/>
          </p:cNvPicPr>
          <p:nvPr/>
        </p:nvPicPr>
        <p:blipFill>
          <a:blip r:embed="rId3"/>
          <a:stretch>
            <a:fillRect/>
          </a:stretch>
        </p:blipFill>
        <p:spPr>
          <a:xfrm>
            <a:off x="459196" y="1196752"/>
            <a:ext cx="4261473" cy="4688230"/>
          </a:xfrm>
          <a:prstGeom prst="rect">
            <a:avLst/>
          </a:prstGeom>
        </p:spPr>
      </p:pic>
      <p:pic>
        <p:nvPicPr>
          <p:cNvPr id="8" name="Picture 7"/>
          <p:cNvPicPr>
            <a:picLocks noChangeAspect="1"/>
          </p:cNvPicPr>
          <p:nvPr/>
        </p:nvPicPr>
        <p:blipFill>
          <a:blip r:embed="rId4"/>
          <a:stretch>
            <a:fillRect/>
          </a:stretch>
        </p:blipFill>
        <p:spPr>
          <a:xfrm>
            <a:off x="4763623" y="1196752"/>
            <a:ext cx="4249280" cy="4407790"/>
          </a:xfrm>
          <a:prstGeom prst="rect">
            <a:avLst/>
          </a:prstGeom>
        </p:spPr>
      </p:pic>
    </p:spTree>
    <p:extLst>
      <p:ext uri="{BB962C8B-B14F-4D97-AF65-F5344CB8AC3E}">
        <p14:creationId xmlns:p14="http://schemas.microsoft.com/office/powerpoint/2010/main" val="1512775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a:t>
            </a:r>
            <a:fld id="{3C08D3E4-671E-4009-8808-6147F088B916}" type="slidenum">
              <a:rPr lang="en-AU" smtClean="0"/>
              <a:pPr/>
              <a:t>47</a:t>
            </a:fld>
            <a:endParaRPr lang="en-AU" dirty="0"/>
          </a:p>
        </p:txBody>
      </p:sp>
      <p:sp>
        <p:nvSpPr>
          <p:cNvPr id="3" name="Title 2"/>
          <p:cNvSpPr>
            <a:spLocks noGrp="1"/>
          </p:cNvSpPr>
          <p:nvPr>
            <p:ph type="title"/>
          </p:nvPr>
        </p:nvSpPr>
        <p:spPr/>
        <p:txBody>
          <a:bodyPr/>
          <a:lstStyle/>
          <a:p>
            <a:r>
              <a:rPr lang="en-AU" dirty="0" smtClean="0"/>
              <a:t>Statutory Planning</a:t>
            </a:r>
            <a:endParaRPr lang="en-AU" dirty="0"/>
          </a:p>
        </p:txBody>
      </p:sp>
      <p:pic>
        <p:nvPicPr>
          <p:cNvPr id="7" name="Picture 6"/>
          <p:cNvPicPr>
            <a:picLocks noChangeAspect="1"/>
          </p:cNvPicPr>
          <p:nvPr/>
        </p:nvPicPr>
        <p:blipFill>
          <a:blip r:embed="rId3"/>
          <a:stretch>
            <a:fillRect/>
          </a:stretch>
        </p:blipFill>
        <p:spPr>
          <a:xfrm>
            <a:off x="478181" y="1023919"/>
            <a:ext cx="8187638" cy="4810161"/>
          </a:xfrm>
          <a:prstGeom prst="rect">
            <a:avLst/>
          </a:prstGeom>
        </p:spPr>
      </p:pic>
    </p:spTree>
    <p:extLst>
      <p:ext uri="{BB962C8B-B14F-4D97-AF65-F5344CB8AC3E}">
        <p14:creationId xmlns:p14="http://schemas.microsoft.com/office/powerpoint/2010/main" val="7811502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a:t>
            </a:r>
            <a:fld id="{3C08D3E4-671E-4009-8808-6147F088B916}" type="slidenum">
              <a:rPr lang="en-AU" smtClean="0"/>
              <a:pPr/>
              <a:t>48</a:t>
            </a:fld>
            <a:endParaRPr lang="en-AU" dirty="0"/>
          </a:p>
        </p:txBody>
      </p:sp>
      <p:sp>
        <p:nvSpPr>
          <p:cNvPr id="3" name="Title 2"/>
          <p:cNvSpPr>
            <a:spLocks noGrp="1"/>
          </p:cNvSpPr>
          <p:nvPr>
            <p:ph type="title"/>
          </p:nvPr>
        </p:nvSpPr>
        <p:spPr/>
        <p:txBody>
          <a:bodyPr/>
          <a:lstStyle/>
          <a:p>
            <a:r>
              <a:rPr lang="en-AU" dirty="0" smtClean="0"/>
              <a:t>Subdivisions</a:t>
            </a:r>
            <a:endParaRPr lang="en-AU" dirty="0"/>
          </a:p>
        </p:txBody>
      </p:sp>
      <p:pic>
        <p:nvPicPr>
          <p:cNvPr id="7" name="Picture 6"/>
          <p:cNvPicPr>
            <a:picLocks noChangeAspect="1"/>
          </p:cNvPicPr>
          <p:nvPr/>
        </p:nvPicPr>
        <p:blipFill>
          <a:blip r:embed="rId3"/>
          <a:stretch>
            <a:fillRect/>
          </a:stretch>
        </p:blipFill>
        <p:spPr>
          <a:xfrm>
            <a:off x="457200" y="1124744"/>
            <a:ext cx="4438273" cy="4962574"/>
          </a:xfrm>
          <a:prstGeom prst="rect">
            <a:avLst/>
          </a:prstGeom>
        </p:spPr>
      </p:pic>
      <p:pic>
        <p:nvPicPr>
          <p:cNvPr id="8" name="Picture 7"/>
          <p:cNvPicPr>
            <a:picLocks noChangeAspect="1"/>
          </p:cNvPicPr>
          <p:nvPr/>
        </p:nvPicPr>
        <p:blipFill>
          <a:blip r:embed="rId4"/>
          <a:stretch>
            <a:fillRect/>
          </a:stretch>
        </p:blipFill>
        <p:spPr>
          <a:xfrm>
            <a:off x="4895473" y="1417638"/>
            <a:ext cx="4005419" cy="3005588"/>
          </a:xfrm>
          <a:prstGeom prst="rect">
            <a:avLst/>
          </a:prstGeom>
        </p:spPr>
      </p:pic>
    </p:spTree>
    <p:extLst>
      <p:ext uri="{BB962C8B-B14F-4D97-AF65-F5344CB8AC3E}">
        <p14:creationId xmlns:p14="http://schemas.microsoft.com/office/powerpoint/2010/main" val="21095698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a:t>
            </a:r>
            <a:fld id="{3C08D3E4-671E-4009-8808-6147F088B916}" type="slidenum">
              <a:rPr lang="en-AU" smtClean="0"/>
              <a:pPr/>
              <a:t>49</a:t>
            </a:fld>
            <a:endParaRPr lang="en-AU" dirty="0"/>
          </a:p>
        </p:txBody>
      </p:sp>
      <p:sp>
        <p:nvSpPr>
          <p:cNvPr id="3" name="Title 2"/>
          <p:cNvSpPr>
            <a:spLocks noGrp="1"/>
          </p:cNvSpPr>
          <p:nvPr>
            <p:ph type="title"/>
          </p:nvPr>
        </p:nvSpPr>
        <p:spPr/>
        <p:txBody>
          <a:bodyPr/>
          <a:lstStyle/>
          <a:p>
            <a:r>
              <a:rPr lang="en-AU" dirty="0" smtClean="0"/>
              <a:t>Building</a:t>
            </a:r>
            <a:endParaRPr lang="en-AU" dirty="0"/>
          </a:p>
        </p:txBody>
      </p:sp>
      <p:pic>
        <p:nvPicPr>
          <p:cNvPr id="7" name="Picture 6"/>
          <p:cNvPicPr>
            <a:picLocks noChangeAspect="1"/>
          </p:cNvPicPr>
          <p:nvPr/>
        </p:nvPicPr>
        <p:blipFill>
          <a:blip r:embed="rId3"/>
          <a:stretch>
            <a:fillRect/>
          </a:stretch>
        </p:blipFill>
        <p:spPr>
          <a:xfrm>
            <a:off x="435315" y="1196752"/>
            <a:ext cx="4865030" cy="4865030"/>
          </a:xfrm>
          <a:prstGeom prst="rect">
            <a:avLst/>
          </a:prstGeom>
        </p:spPr>
      </p:pic>
      <p:pic>
        <p:nvPicPr>
          <p:cNvPr id="8" name="Picture 7"/>
          <p:cNvPicPr>
            <a:picLocks noChangeAspect="1"/>
          </p:cNvPicPr>
          <p:nvPr/>
        </p:nvPicPr>
        <p:blipFill>
          <a:blip r:embed="rId4"/>
          <a:stretch>
            <a:fillRect/>
          </a:stretch>
        </p:blipFill>
        <p:spPr>
          <a:xfrm>
            <a:off x="5083236" y="1417638"/>
            <a:ext cx="3810330" cy="3310415"/>
          </a:xfrm>
          <a:prstGeom prst="rect">
            <a:avLst/>
          </a:prstGeom>
        </p:spPr>
      </p:pic>
    </p:spTree>
    <p:extLst>
      <p:ext uri="{BB962C8B-B14F-4D97-AF65-F5344CB8AC3E}">
        <p14:creationId xmlns:p14="http://schemas.microsoft.com/office/powerpoint/2010/main" val="3755294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19256" cy="1426170"/>
          </a:xfrm>
        </p:spPr>
        <p:txBody>
          <a:bodyPr/>
          <a:lstStyle/>
          <a:p>
            <a:r>
              <a:rPr lang="en-AU" dirty="0" smtClean="0"/>
              <a:t>State Government involvement in rates</a:t>
            </a:r>
            <a:endParaRPr lang="en-AU" dirty="0"/>
          </a:p>
        </p:txBody>
      </p:sp>
      <p:sp>
        <p:nvSpPr>
          <p:cNvPr id="3" name="Content Placeholder 2"/>
          <p:cNvSpPr>
            <a:spLocks noGrp="1"/>
          </p:cNvSpPr>
          <p:nvPr>
            <p:ph idx="1"/>
          </p:nvPr>
        </p:nvSpPr>
        <p:spPr>
          <a:xfrm>
            <a:off x="457200" y="1556792"/>
            <a:ext cx="8291264" cy="4536504"/>
          </a:xfrm>
        </p:spPr>
        <p:txBody>
          <a:bodyPr/>
          <a:lstStyle/>
          <a:p>
            <a:r>
              <a:rPr lang="en-AU" sz="2800" dirty="0" smtClean="0"/>
              <a:t>Property valuations – All valuations are required to be approved by the </a:t>
            </a:r>
            <a:r>
              <a:rPr lang="en-AU" sz="2800" dirty="0" err="1" smtClean="0"/>
              <a:t>Valuer</a:t>
            </a:r>
            <a:r>
              <a:rPr lang="en-AU" sz="2800" dirty="0" smtClean="0"/>
              <a:t> Generals Office</a:t>
            </a:r>
          </a:p>
          <a:p>
            <a:r>
              <a:rPr lang="en-AU" sz="2800" dirty="0" smtClean="0"/>
              <a:t>Fire Services Property Levy – levy introduced by state government to be collected on behalf of state government via the rating system by Council. </a:t>
            </a:r>
          </a:p>
          <a:p>
            <a:pPr marL="0" indent="0">
              <a:buNone/>
            </a:pPr>
            <a:r>
              <a:rPr lang="en-AU" sz="2800" dirty="0" smtClean="0"/>
              <a:t>    </a:t>
            </a:r>
            <a:r>
              <a:rPr lang="en-AU" sz="2000" dirty="0" smtClean="0"/>
              <a:t>Q. Will my rates increase be in line with CPI for 2017-18? </a:t>
            </a:r>
          </a:p>
          <a:p>
            <a:pPr marL="0" indent="0">
              <a:buNone/>
            </a:pPr>
            <a:r>
              <a:rPr lang="en-AU" sz="2000" dirty="0" smtClean="0"/>
              <a:t>          Yes</a:t>
            </a:r>
          </a:p>
          <a:p>
            <a:r>
              <a:rPr lang="en-AU" sz="2800" dirty="0" smtClean="0"/>
              <a:t>Landfill </a:t>
            </a:r>
            <a:r>
              <a:rPr lang="en-AU" sz="2800" dirty="0"/>
              <a:t>Levy – A rising levy of $63 per tonne of landfilled waste, resulting in additional cost to Council in excess of $1.4M for 2017/18.  </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5</a:t>
            </a:fld>
            <a:endParaRPr lang="en-AU" dirty="0"/>
          </a:p>
        </p:txBody>
      </p:sp>
    </p:spTree>
    <p:extLst>
      <p:ext uri="{BB962C8B-B14F-4D97-AF65-F5344CB8AC3E}">
        <p14:creationId xmlns:p14="http://schemas.microsoft.com/office/powerpoint/2010/main" val="57172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AU" dirty="0" smtClean="0"/>
              <a:t>Page 49</a:t>
            </a:r>
            <a:endParaRPr lang="en-AU" dirty="0"/>
          </a:p>
        </p:txBody>
      </p:sp>
      <p:sp>
        <p:nvSpPr>
          <p:cNvPr id="3" name="Title 2"/>
          <p:cNvSpPr>
            <a:spLocks noGrp="1"/>
          </p:cNvSpPr>
          <p:nvPr>
            <p:ph type="title"/>
          </p:nvPr>
        </p:nvSpPr>
        <p:spPr/>
        <p:txBody>
          <a:bodyPr/>
          <a:lstStyle/>
          <a:p>
            <a:r>
              <a:rPr lang="en-AU" dirty="0" smtClean="0"/>
              <a:t>Compliance</a:t>
            </a:r>
            <a:endParaRPr lang="en-AU" dirty="0"/>
          </a:p>
        </p:txBody>
      </p:sp>
      <p:pic>
        <p:nvPicPr>
          <p:cNvPr id="6" name="Picture 5"/>
          <p:cNvPicPr>
            <a:picLocks noChangeAspect="1"/>
          </p:cNvPicPr>
          <p:nvPr/>
        </p:nvPicPr>
        <p:blipFill>
          <a:blip r:embed="rId3"/>
          <a:stretch>
            <a:fillRect/>
          </a:stretch>
        </p:blipFill>
        <p:spPr>
          <a:xfrm>
            <a:off x="457200" y="1196752"/>
            <a:ext cx="4285859" cy="4956478"/>
          </a:xfrm>
          <a:prstGeom prst="rect">
            <a:avLst/>
          </a:prstGeom>
        </p:spPr>
      </p:pic>
      <p:pic>
        <p:nvPicPr>
          <p:cNvPr id="7" name="Picture 6"/>
          <p:cNvPicPr>
            <a:picLocks noChangeAspect="1"/>
          </p:cNvPicPr>
          <p:nvPr/>
        </p:nvPicPr>
        <p:blipFill>
          <a:blip r:embed="rId4"/>
          <a:stretch>
            <a:fillRect/>
          </a:stretch>
        </p:blipFill>
        <p:spPr>
          <a:xfrm>
            <a:off x="5123564" y="1196752"/>
            <a:ext cx="2859272" cy="4285859"/>
          </a:xfrm>
          <a:prstGeom prst="rect">
            <a:avLst/>
          </a:prstGeom>
        </p:spPr>
      </p:pic>
    </p:spTree>
    <p:extLst>
      <p:ext uri="{BB962C8B-B14F-4D97-AF65-F5344CB8AC3E}">
        <p14:creationId xmlns:p14="http://schemas.microsoft.com/office/powerpoint/2010/main" val="4795573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51</a:t>
            </a:fld>
            <a:endParaRPr lang="en-AU"/>
          </a:p>
        </p:txBody>
      </p:sp>
      <p:sp>
        <p:nvSpPr>
          <p:cNvPr id="5" name="Text Placeholder 4"/>
          <p:cNvSpPr>
            <a:spLocks noGrp="1"/>
          </p:cNvSpPr>
          <p:nvPr>
            <p:ph type="body" sz="quarter" idx="14"/>
          </p:nvPr>
        </p:nvSpPr>
        <p:spPr/>
        <p:txBody>
          <a:bodyPr/>
          <a:lstStyle/>
          <a:p>
            <a:r>
              <a:rPr lang="en-AU" dirty="0" smtClean="0"/>
              <a:t>Prosecutions</a:t>
            </a:r>
            <a:endParaRPr lang="en-AU" dirty="0"/>
          </a:p>
        </p:txBody>
      </p:sp>
      <p:pic>
        <p:nvPicPr>
          <p:cNvPr id="6" name="Picture 5"/>
          <p:cNvPicPr>
            <a:picLocks noChangeAspect="1"/>
          </p:cNvPicPr>
          <p:nvPr/>
        </p:nvPicPr>
        <p:blipFill>
          <a:blip r:embed="rId2"/>
          <a:stretch>
            <a:fillRect/>
          </a:stretch>
        </p:blipFill>
        <p:spPr>
          <a:xfrm>
            <a:off x="435133" y="1052736"/>
            <a:ext cx="4554107" cy="5005250"/>
          </a:xfrm>
          <a:prstGeom prst="rect">
            <a:avLst/>
          </a:prstGeom>
        </p:spPr>
      </p:pic>
      <p:pic>
        <p:nvPicPr>
          <p:cNvPr id="7" name="Picture 6"/>
          <p:cNvPicPr>
            <a:picLocks noChangeAspect="1"/>
          </p:cNvPicPr>
          <p:nvPr/>
        </p:nvPicPr>
        <p:blipFill>
          <a:blip r:embed="rId3"/>
          <a:stretch>
            <a:fillRect/>
          </a:stretch>
        </p:blipFill>
        <p:spPr>
          <a:xfrm>
            <a:off x="4854489" y="1916832"/>
            <a:ext cx="3839460" cy="2881012"/>
          </a:xfrm>
          <a:prstGeom prst="rect">
            <a:avLst/>
          </a:prstGeom>
        </p:spPr>
      </p:pic>
    </p:spTree>
    <p:extLst>
      <p:ext uri="{BB962C8B-B14F-4D97-AF65-F5344CB8AC3E}">
        <p14:creationId xmlns:p14="http://schemas.microsoft.com/office/powerpoint/2010/main" val="41778982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52</a:t>
            </a:fld>
            <a:endParaRPr lang="en-AU"/>
          </a:p>
        </p:txBody>
      </p:sp>
      <p:sp>
        <p:nvSpPr>
          <p:cNvPr id="5" name="Text Placeholder 4"/>
          <p:cNvSpPr>
            <a:spLocks noGrp="1"/>
          </p:cNvSpPr>
          <p:nvPr>
            <p:ph type="body" sz="quarter" idx="14"/>
          </p:nvPr>
        </p:nvSpPr>
        <p:spPr/>
        <p:txBody>
          <a:bodyPr/>
          <a:lstStyle/>
          <a:p>
            <a:r>
              <a:rPr lang="en-AU" dirty="0" smtClean="0"/>
              <a:t>Environmental health</a:t>
            </a:r>
            <a:endParaRPr lang="en-AU" dirty="0"/>
          </a:p>
        </p:txBody>
      </p:sp>
      <p:pic>
        <p:nvPicPr>
          <p:cNvPr id="6" name="Picture 5"/>
          <p:cNvPicPr>
            <a:picLocks noChangeAspect="1"/>
          </p:cNvPicPr>
          <p:nvPr/>
        </p:nvPicPr>
        <p:blipFill>
          <a:blip r:embed="rId2"/>
          <a:stretch>
            <a:fillRect/>
          </a:stretch>
        </p:blipFill>
        <p:spPr>
          <a:xfrm>
            <a:off x="437492" y="1131743"/>
            <a:ext cx="8303472" cy="2755631"/>
          </a:xfrm>
          <a:prstGeom prst="rect">
            <a:avLst/>
          </a:prstGeom>
        </p:spPr>
      </p:pic>
      <p:pic>
        <p:nvPicPr>
          <p:cNvPr id="7" name="Picture 6"/>
          <p:cNvPicPr>
            <a:picLocks noChangeAspect="1"/>
          </p:cNvPicPr>
          <p:nvPr/>
        </p:nvPicPr>
        <p:blipFill>
          <a:blip r:embed="rId3"/>
          <a:stretch>
            <a:fillRect/>
          </a:stretch>
        </p:blipFill>
        <p:spPr>
          <a:xfrm>
            <a:off x="755576" y="3801746"/>
            <a:ext cx="5401524" cy="2365453"/>
          </a:xfrm>
          <a:prstGeom prst="rect">
            <a:avLst/>
          </a:prstGeom>
        </p:spPr>
      </p:pic>
    </p:spTree>
    <p:extLst>
      <p:ext uri="{BB962C8B-B14F-4D97-AF65-F5344CB8AC3E}">
        <p14:creationId xmlns:p14="http://schemas.microsoft.com/office/powerpoint/2010/main" val="29588952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AU" dirty="0" smtClean="0"/>
              <a:t>May 2017</a:t>
            </a:r>
            <a:endParaRPr lang="en-AU" dirty="0"/>
          </a:p>
        </p:txBody>
      </p:sp>
      <p:sp>
        <p:nvSpPr>
          <p:cNvPr id="3" name="Text Placeholder 2"/>
          <p:cNvSpPr>
            <a:spLocks noGrp="1"/>
          </p:cNvSpPr>
          <p:nvPr>
            <p:ph type="body" sz="quarter" idx="10"/>
          </p:nvPr>
        </p:nvSpPr>
        <p:spPr/>
        <p:txBody>
          <a:bodyPr/>
          <a:lstStyle/>
          <a:p>
            <a:r>
              <a:rPr lang="en-AU" dirty="0" smtClean="0"/>
              <a:t>Assets and Services</a:t>
            </a:r>
            <a:endParaRPr lang="en-AU" dirty="0"/>
          </a:p>
        </p:txBody>
      </p:sp>
    </p:spTree>
    <p:extLst>
      <p:ext uri="{BB962C8B-B14F-4D97-AF65-F5344CB8AC3E}">
        <p14:creationId xmlns:p14="http://schemas.microsoft.com/office/powerpoint/2010/main" val="20409957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54</a:t>
            </a:fld>
            <a:endParaRPr lang="en-AU"/>
          </a:p>
        </p:txBody>
      </p:sp>
      <p:sp>
        <p:nvSpPr>
          <p:cNvPr id="3" name="Title 2"/>
          <p:cNvSpPr>
            <a:spLocks noGrp="1"/>
          </p:cNvSpPr>
          <p:nvPr>
            <p:ph type="title"/>
          </p:nvPr>
        </p:nvSpPr>
        <p:spPr/>
        <p:txBody>
          <a:bodyPr/>
          <a:lstStyle/>
          <a:p>
            <a:r>
              <a:rPr lang="en-AU" dirty="0" smtClean="0"/>
              <a:t>Asset Inventory - Snapshot</a:t>
            </a:r>
            <a:endParaRPr lang="en-AU" dirty="0"/>
          </a:p>
        </p:txBody>
      </p:sp>
      <p:graphicFrame>
        <p:nvGraphicFramePr>
          <p:cNvPr id="5" name="Table 4"/>
          <p:cNvGraphicFramePr>
            <a:graphicFrameLocks noGrp="1"/>
          </p:cNvGraphicFramePr>
          <p:nvPr>
            <p:extLst>
              <p:ext uri="{D42A27DB-BD31-4B8C-83A1-F6EECF244321}">
                <p14:modId xmlns:p14="http://schemas.microsoft.com/office/powerpoint/2010/main" val="3939619229"/>
              </p:ext>
            </p:extLst>
          </p:nvPr>
        </p:nvGraphicFramePr>
        <p:xfrm>
          <a:off x="1115616" y="1340771"/>
          <a:ext cx="6840760" cy="4841270"/>
        </p:xfrm>
        <a:graphic>
          <a:graphicData uri="http://schemas.openxmlformats.org/drawingml/2006/table">
            <a:tbl>
              <a:tblPr/>
              <a:tblGrid>
                <a:gridCol w="3596170">
                  <a:extLst>
                    <a:ext uri="{9D8B030D-6E8A-4147-A177-3AD203B41FA5}">
                      <a16:colId xmlns:a16="http://schemas.microsoft.com/office/drawing/2014/main" val="20000"/>
                    </a:ext>
                  </a:extLst>
                </a:gridCol>
                <a:gridCol w="3244590">
                  <a:extLst>
                    <a:ext uri="{9D8B030D-6E8A-4147-A177-3AD203B41FA5}">
                      <a16:colId xmlns:a16="http://schemas.microsoft.com/office/drawing/2014/main" val="20001"/>
                    </a:ext>
                  </a:extLst>
                </a:gridCol>
              </a:tblGrid>
              <a:tr h="267109">
                <a:tc>
                  <a:txBody>
                    <a:bodyPr/>
                    <a:lstStyle/>
                    <a:p>
                      <a:pPr algn="ctr" fontAlgn="b"/>
                      <a:r>
                        <a:rPr lang="en-AU" sz="1800" b="1" i="0" u="none" strike="noStrike" dirty="0">
                          <a:solidFill>
                            <a:srgbClr val="000000"/>
                          </a:solidFill>
                          <a:effectLst/>
                          <a:latin typeface="+mn-lt"/>
                        </a:rPr>
                        <a:t>Asset Group</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AU" sz="1800" b="1" i="0" u="none" strike="noStrike" dirty="0">
                          <a:solidFill>
                            <a:srgbClr val="000000"/>
                          </a:solidFill>
                          <a:effectLst/>
                          <a:latin typeface="+mn-lt"/>
                        </a:rPr>
                        <a:t>Measurement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42749">
                <a:tc>
                  <a:txBody>
                    <a:bodyPr/>
                    <a:lstStyle/>
                    <a:p>
                      <a:pPr algn="l" fontAlgn="ctr"/>
                      <a:r>
                        <a:rPr lang="en-AU" sz="1600" b="0" i="0" u="none" strike="noStrike" dirty="0">
                          <a:solidFill>
                            <a:srgbClr val="000000"/>
                          </a:solidFill>
                          <a:effectLst/>
                          <a:latin typeface="+mn-lt"/>
                        </a:rPr>
                        <a:t>Sealed Roads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rgbClr val="000000"/>
                          </a:solidFill>
                          <a:effectLst/>
                          <a:latin typeface="+mn-lt"/>
                        </a:rPr>
                        <a:t>664km</a:t>
                      </a:r>
                      <a:endParaRPr lang="en-AU" sz="16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6574">
                <a:tc>
                  <a:txBody>
                    <a:bodyPr/>
                    <a:lstStyle/>
                    <a:p>
                      <a:pPr algn="l" fontAlgn="ctr"/>
                      <a:r>
                        <a:rPr lang="en-AU" sz="1600" b="0" i="0" u="none" strike="noStrike" dirty="0">
                          <a:solidFill>
                            <a:srgbClr val="000000"/>
                          </a:solidFill>
                          <a:effectLst/>
                          <a:latin typeface="+mn-lt"/>
                        </a:rPr>
                        <a:t>Unsealed Roads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rgbClr val="000000"/>
                          </a:solidFill>
                          <a:effectLst/>
                          <a:latin typeface="+mn-lt"/>
                        </a:rPr>
                        <a:t>863 </a:t>
                      </a:r>
                      <a:r>
                        <a:rPr lang="en-AU" sz="1600" b="0" i="0" u="none" strike="noStrike" dirty="0">
                          <a:solidFill>
                            <a:srgbClr val="000000"/>
                          </a:solidFill>
                          <a:effectLst/>
                          <a:latin typeface="+mn-lt"/>
                        </a:rPr>
                        <a:t>km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8812">
                <a:tc>
                  <a:txBody>
                    <a:bodyPr/>
                    <a:lstStyle/>
                    <a:p>
                      <a:pPr algn="l" fontAlgn="ctr"/>
                      <a:r>
                        <a:rPr lang="en-AU" sz="1600" b="0" i="0" u="none" strike="noStrike" dirty="0" smtClean="0">
                          <a:solidFill>
                            <a:srgbClr val="000000"/>
                          </a:solidFill>
                          <a:effectLst/>
                          <a:latin typeface="+mn-lt"/>
                        </a:rPr>
                        <a:t>Pathways (sealed and unsealed)</a:t>
                      </a:r>
                      <a:endParaRPr lang="en-AU" sz="16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rgbClr val="000000"/>
                          </a:solidFill>
                          <a:effectLst/>
                          <a:latin typeface="+mn-lt"/>
                        </a:rPr>
                        <a:t>628 </a:t>
                      </a:r>
                      <a:r>
                        <a:rPr lang="en-AU" sz="1600" b="0" i="0" u="none" strike="noStrike" dirty="0">
                          <a:solidFill>
                            <a:srgbClr val="000000"/>
                          </a:solidFill>
                          <a:effectLst/>
                          <a:latin typeface="+mn-lt"/>
                        </a:rPr>
                        <a:t>km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8812">
                <a:tc>
                  <a:txBody>
                    <a:bodyPr/>
                    <a:lstStyle/>
                    <a:p>
                      <a:pPr algn="l" fontAlgn="ctr"/>
                      <a:r>
                        <a:rPr lang="en-AU" sz="1600" b="0" i="0" u="none" strike="noStrike" dirty="0">
                          <a:solidFill>
                            <a:srgbClr val="000000"/>
                          </a:solidFill>
                          <a:effectLst/>
                          <a:latin typeface="+mn-lt"/>
                        </a:rPr>
                        <a:t>Pedestrian Bridges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rgbClr val="000000"/>
                          </a:solidFill>
                          <a:effectLst/>
                          <a:latin typeface="+mn-lt"/>
                        </a:rPr>
                        <a:t>54</a:t>
                      </a:r>
                      <a:endParaRPr lang="en-AU" sz="16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2196">
                <a:tc>
                  <a:txBody>
                    <a:bodyPr/>
                    <a:lstStyle/>
                    <a:p>
                      <a:pPr algn="l" fontAlgn="ctr"/>
                      <a:r>
                        <a:rPr lang="en-US" sz="1600" b="0" i="0" u="none" strike="noStrike" dirty="0">
                          <a:solidFill>
                            <a:srgbClr val="000000"/>
                          </a:solidFill>
                          <a:effectLst/>
                          <a:latin typeface="+mn-lt"/>
                        </a:rPr>
                        <a:t>Vehicular Bridges and Major Culverts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rgbClr val="000000"/>
                          </a:solidFill>
                          <a:effectLst/>
                          <a:latin typeface="+mn-lt"/>
                        </a:rPr>
                        <a:t>170</a:t>
                      </a:r>
                      <a:endParaRPr lang="en-AU" sz="16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5428">
                <a:tc>
                  <a:txBody>
                    <a:bodyPr/>
                    <a:lstStyle/>
                    <a:p>
                      <a:pPr algn="l" fontAlgn="ctr"/>
                      <a:r>
                        <a:rPr lang="en-AU" sz="1600" b="0" i="0" u="none" strike="noStrike">
                          <a:solidFill>
                            <a:srgbClr val="000000"/>
                          </a:solidFill>
                          <a:effectLst/>
                          <a:latin typeface="+mn-lt"/>
                        </a:rPr>
                        <a:t>Underground Drainage Pipes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rgbClr val="000000"/>
                          </a:solidFill>
                          <a:effectLst/>
                          <a:latin typeface="+mn-lt"/>
                        </a:rPr>
                        <a:t>721 </a:t>
                      </a:r>
                      <a:r>
                        <a:rPr lang="en-AU" sz="1600" b="0" i="0" u="none" strike="noStrike" dirty="0">
                          <a:solidFill>
                            <a:srgbClr val="000000"/>
                          </a:solidFill>
                          <a:effectLst/>
                          <a:latin typeface="+mn-lt"/>
                        </a:rPr>
                        <a:t>km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8812">
                <a:tc>
                  <a:txBody>
                    <a:bodyPr/>
                    <a:lstStyle/>
                    <a:p>
                      <a:pPr algn="l" fontAlgn="ctr"/>
                      <a:r>
                        <a:rPr lang="en-AU" sz="1600" b="0" i="0" u="none" strike="noStrike">
                          <a:solidFill>
                            <a:srgbClr val="000000"/>
                          </a:solidFill>
                          <a:effectLst/>
                          <a:latin typeface="+mn-lt"/>
                        </a:rPr>
                        <a:t>Drainage Pits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rgbClr val="000000"/>
                          </a:solidFill>
                          <a:effectLst/>
                          <a:latin typeface="+mn-lt"/>
                        </a:rPr>
                        <a:t>26,433</a:t>
                      </a:r>
                      <a:endParaRPr lang="en-AU" sz="16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06574">
                <a:tc>
                  <a:txBody>
                    <a:bodyPr/>
                    <a:lstStyle/>
                    <a:p>
                      <a:pPr algn="l" fontAlgn="ctr"/>
                      <a:r>
                        <a:rPr lang="en-AU" sz="1600" b="0" i="0" u="none" strike="noStrike">
                          <a:solidFill>
                            <a:srgbClr val="000000"/>
                          </a:solidFill>
                          <a:effectLst/>
                          <a:latin typeface="+mn-lt"/>
                        </a:rPr>
                        <a:t>Parks, Reserves and Bushland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chemeClr val="tx1"/>
                          </a:solidFill>
                          <a:effectLst/>
                          <a:latin typeface="+mn-lt"/>
                        </a:rPr>
                        <a:t>1,219 </a:t>
                      </a:r>
                      <a:r>
                        <a:rPr lang="en-AU" sz="1600" b="0" i="0" u="none" strike="noStrike" dirty="0">
                          <a:solidFill>
                            <a:schemeClr val="tx1"/>
                          </a:solidFill>
                          <a:effectLst/>
                          <a:latin typeface="+mn-lt"/>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4241">
                <a:tc>
                  <a:txBody>
                    <a:bodyPr/>
                    <a:lstStyle/>
                    <a:p>
                      <a:pPr algn="l" fontAlgn="ctr"/>
                      <a:r>
                        <a:rPr lang="en-AU" sz="1600" b="0" i="0" u="none" strike="noStrike">
                          <a:solidFill>
                            <a:srgbClr val="000000"/>
                          </a:solidFill>
                          <a:effectLst/>
                          <a:latin typeface="+mn-lt"/>
                        </a:rPr>
                        <a:t>Playgrounds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600" b="0" i="0" u="none" strike="noStrike" dirty="0" smtClean="0">
                          <a:solidFill>
                            <a:srgbClr val="000000"/>
                          </a:solidFill>
                          <a:effectLst/>
                          <a:latin typeface="+mn-lt"/>
                        </a:rPr>
                        <a:t>98</a:t>
                      </a:r>
                      <a:endParaRPr lang="en-AU" sz="16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37737">
                <a:tc rowSpan="2">
                  <a:txBody>
                    <a:bodyPr/>
                    <a:lstStyle/>
                    <a:p>
                      <a:pPr algn="l" fontAlgn="ctr"/>
                      <a:r>
                        <a:rPr lang="en-AU" sz="1600" b="0" i="0" u="none" strike="noStrike" dirty="0">
                          <a:solidFill>
                            <a:srgbClr val="000000"/>
                          </a:solidFill>
                          <a:effectLst/>
                          <a:latin typeface="+mn-lt"/>
                        </a:rPr>
                        <a:t>Council Buildings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0" i="0" u="none" strike="noStrike" dirty="0" smtClean="0">
                          <a:solidFill>
                            <a:srgbClr val="000000"/>
                          </a:solidFill>
                          <a:effectLst/>
                          <a:latin typeface="+mn-lt"/>
                        </a:rPr>
                        <a:t> </a:t>
                      </a:r>
                      <a:r>
                        <a:rPr lang="en-AU" sz="1600" b="0" i="0" u="none" strike="noStrike" dirty="0" smtClean="0">
                          <a:solidFill>
                            <a:srgbClr val="000000"/>
                          </a:solidFill>
                          <a:effectLst/>
                          <a:latin typeface="+mn-lt"/>
                        </a:rPr>
                        <a:t>232 </a:t>
                      </a:r>
                      <a:r>
                        <a:rPr lang="en-AU" sz="1600" b="0" i="0" u="none" strike="noStrike" dirty="0">
                          <a:solidFill>
                            <a:srgbClr val="000000"/>
                          </a:solidFill>
                          <a:effectLst/>
                          <a:latin typeface="+mn-lt"/>
                        </a:rPr>
                        <a:t>(Council owned)</a:t>
                      </a:r>
                    </a:p>
                  </a:txBody>
                  <a:tcPr marL="14287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855490">
                <a:tc vMerge="1">
                  <a:txBody>
                    <a:bodyPr/>
                    <a:lstStyle/>
                    <a:p>
                      <a:endParaRPr lang="en-AU"/>
                    </a:p>
                  </a:txBody>
                  <a:tcPr/>
                </a:tc>
                <a:tc>
                  <a:txBody>
                    <a:bodyPr/>
                    <a:lstStyle/>
                    <a:p>
                      <a:pPr algn="ctr" fontAlgn="ctr"/>
                      <a:r>
                        <a:rPr lang="en-US" sz="1600" b="0" i="0" u="none" strike="noStrike" dirty="0" smtClean="0">
                          <a:solidFill>
                            <a:srgbClr val="000000"/>
                          </a:solidFill>
                          <a:effectLst/>
                          <a:latin typeface="+mn-lt"/>
                        </a:rPr>
                        <a:t>54 </a:t>
                      </a:r>
                      <a:r>
                        <a:rPr lang="en-US" sz="1600" b="0" i="0" u="none" strike="noStrike" dirty="0">
                          <a:solidFill>
                            <a:srgbClr val="000000"/>
                          </a:solidFill>
                          <a:effectLst/>
                          <a:latin typeface="+mn-lt"/>
                        </a:rPr>
                        <a:t>(</a:t>
                      </a:r>
                      <a:r>
                        <a:rPr lang="en-US" sz="1600" b="0" i="0" u="none" strike="noStrike" dirty="0" smtClean="0">
                          <a:solidFill>
                            <a:srgbClr val="000000"/>
                          </a:solidFill>
                          <a:effectLst/>
                          <a:latin typeface="+mn-lt"/>
                        </a:rPr>
                        <a:t>Maintained </a:t>
                      </a:r>
                      <a:r>
                        <a:rPr lang="en-US" sz="1600" b="0" i="0" u="none" strike="noStrike" dirty="0">
                          <a:solidFill>
                            <a:srgbClr val="000000"/>
                          </a:solidFill>
                          <a:effectLst/>
                          <a:latin typeface="+mn-lt"/>
                        </a:rPr>
                        <a:t>by Council but located on </a:t>
                      </a:r>
                      <a:r>
                        <a:rPr lang="en-US" sz="1600" b="0" i="0" u="none" strike="noStrike" dirty="0" smtClean="0">
                          <a:solidFill>
                            <a:srgbClr val="000000"/>
                          </a:solidFill>
                          <a:effectLst/>
                          <a:latin typeface="+mn-lt"/>
                        </a:rPr>
                        <a:t>Crown </a:t>
                      </a:r>
                      <a:r>
                        <a:rPr lang="en-US" sz="1600" b="0" i="0" u="none" strike="noStrike" dirty="0">
                          <a:solidFill>
                            <a:srgbClr val="000000"/>
                          </a:solidFill>
                          <a:effectLst/>
                          <a:latin typeface="+mn-lt"/>
                        </a:rPr>
                        <a:t>(local) reserves)</a:t>
                      </a:r>
                    </a:p>
                  </a:txBody>
                  <a:tcPr marL="14287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2800311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55</a:t>
            </a:fld>
            <a:endParaRPr lang="en-AU" dirty="0"/>
          </a:p>
        </p:txBody>
      </p:sp>
      <p:sp>
        <p:nvSpPr>
          <p:cNvPr id="3" name="Title 2"/>
          <p:cNvSpPr>
            <a:spLocks noGrp="1"/>
          </p:cNvSpPr>
          <p:nvPr>
            <p:ph type="title"/>
          </p:nvPr>
        </p:nvSpPr>
        <p:spPr>
          <a:xfrm>
            <a:off x="457200" y="274638"/>
            <a:ext cx="8219256" cy="706090"/>
          </a:xfrm>
        </p:spPr>
        <p:txBody>
          <a:bodyPr/>
          <a:lstStyle/>
          <a:p>
            <a:r>
              <a:rPr lang="en-AU" sz="2800" b="1" dirty="0" smtClean="0"/>
              <a:t>Asset Management</a:t>
            </a:r>
            <a:r>
              <a:rPr lang="en-AU" sz="2800" dirty="0" smtClean="0"/>
              <a:t/>
            </a:r>
            <a:br>
              <a:rPr lang="en-AU" sz="2800" dirty="0" smtClean="0"/>
            </a:br>
            <a:endParaRPr lang="en-AU" sz="4000" dirty="0"/>
          </a:p>
        </p:txBody>
      </p:sp>
      <p:sp>
        <p:nvSpPr>
          <p:cNvPr id="4" name="TextBox 3"/>
          <p:cNvSpPr txBox="1"/>
          <p:nvPr/>
        </p:nvSpPr>
        <p:spPr>
          <a:xfrm>
            <a:off x="683568" y="1196752"/>
            <a:ext cx="8064896" cy="3046988"/>
          </a:xfrm>
          <a:prstGeom prst="rect">
            <a:avLst/>
          </a:prstGeom>
          <a:noFill/>
        </p:spPr>
        <p:txBody>
          <a:bodyPr wrap="square" rtlCol="0">
            <a:spAutoFit/>
          </a:bodyPr>
          <a:lstStyle/>
          <a:p>
            <a:pPr marL="285750" indent="-285750">
              <a:buFont typeface="Arial" panose="020B0604020202020204" pitchFamily="34" charset="0"/>
              <a:buChar char="•"/>
            </a:pPr>
            <a:r>
              <a:rPr lang="en-AU" sz="2400" b="1" dirty="0" smtClean="0"/>
              <a:t>Asset Management Plans (AMP) track the lifecycle of major asset groups over 30 years</a:t>
            </a:r>
          </a:p>
          <a:p>
            <a:endParaRPr lang="en-AU" sz="2400" b="1" dirty="0" smtClean="0"/>
          </a:p>
          <a:p>
            <a:pPr marL="285750" indent="-285750">
              <a:buFont typeface="Arial" panose="020B0604020202020204" pitchFamily="34" charset="0"/>
              <a:buChar char="•"/>
            </a:pPr>
            <a:r>
              <a:rPr lang="en-AU" sz="2400" b="1" dirty="0" smtClean="0"/>
              <a:t>AMP’s developed for Roads, Drainage, Bridges, Footpaths, Buildings and Open Space</a:t>
            </a:r>
          </a:p>
          <a:p>
            <a:endParaRPr lang="en-AU" sz="2400" b="1" dirty="0" smtClean="0"/>
          </a:p>
          <a:p>
            <a:pPr marL="285750" indent="-285750">
              <a:buFont typeface="Arial" panose="020B0604020202020204" pitchFamily="34" charset="0"/>
              <a:buChar char="•"/>
            </a:pPr>
            <a:r>
              <a:rPr lang="en-AU" sz="2400" b="1" dirty="0" smtClean="0"/>
              <a:t>AMP used to develop</a:t>
            </a:r>
          </a:p>
          <a:p>
            <a:r>
              <a:rPr lang="en-AU" sz="2400" b="1" dirty="0" smtClean="0"/>
              <a:t> the asset renewal programs</a:t>
            </a:r>
            <a:endParaRPr lang="en-AU" sz="2400" b="1" dirty="0"/>
          </a:p>
        </p:txBody>
      </p:sp>
    </p:spTree>
    <p:extLst>
      <p:ext uri="{BB962C8B-B14F-4D97-AF65-F5344CB8AC3E}">
        <p14:creationId xmlns:p14="http://schemas.microsoft.com/office/powerpoint/2010/main" val="32697091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56</a:t>
            </a:fld>
            <a:endParaRPr lang="en-AU"/>
          </a:p>
        </p:txBody>
      </p:sp>
      <p:sp>
        <p:nvSpPr>
          <p:cNvPr id="3" name="Title 2"/>
          <p:cNvSpPr>
            <a:spLocks noGrp="1"/>
          </p:cNvSpPr>
          <p:nvPr>
            <p:ph type="title"/>
          </p:nvPr>
        </p:nvSpPr>
        <p:spPr/>
        <p:txBody>
          <a:bodyPr/>
          <a:lstStyle/>
          <a:p>
            <a:r>
              <a:rPr lang="en-AU" sz="4000" dirty="0" smtClean="0"/>
              <a:t>Average costs to maintain assets</a:t>
            </a:r>
            <a:endParaRPr lang="en-AU" sz="4000" dirty="0"/>
          </a:p>
        </p:txBody>
      </p:sp>
      <p:sp>
        <p:nvSpPr>
          <p:cNvPr id="4" name="Content Placeholder 3"/>
          <p:cNvSpPr>
            <a:spLocks noGrp="1"/>
          </p:cNvSpPr>
          <p:nvPr>
            <p:ph idx="1"/>
          </p:nvPr>
        </p:nvSpPr>
        <p:spPr>
          <a:xfrm>
            <a:off x="467544" y="1124744"/>
            <a:ext cx="8219256" cy="4464496"/>
          </a:xfrm>
        </p:spPr>
        <p:txBody>
          <a:bodyPr/>
          <a:lstStyle/>
          <a:p>
            <a:r>
              <a:rPr lang="en-AU" dirty="0" smtClean="0"/>
              <a:t>Sealed roads - $1,500 per kilometre</a:t>
            </a:r>
          </a:p>
          <a:p>
            <a:pPr lvl="1"/>
            <a:r>
              <a:rPr lang="en-AU" sz="2800" dirty="0" smtClean="0"/>
              <a:t>Pothole patching</a:t>
            </a:r>
          </a:p>
          <a:p>
            <a:pPr lvl="1"/>
            <a:r>
              <a:rPr lang="en-AU" sz="2800" dirty="0"/>
              <a:t>Shoulder maintenance</a:t>
            </a:r>
          </a:p>
          <a:p>
            <a:pPr lvl="1"/>
            <a:r>
              <a:rPr lang="en-AU" sz="2800" dirty="0" smtClean="0"/>
              <a:t>Major failures</a:t>
            </a:r>
          </a:p>
          <a:p>
            <a:r>
              <a:rPr lang="en-AU" dirty="0" smtClean="0"/>
              <a:t>Unsealed roads</a:t>
            </a:r>
          </a:p>
          <a:p>
            <a:pPr marL="0" indent="0">
              <a:buNone/>
            </a:pPr>
            <a:r>
              <a:rPr lang="en-AU" dirty="0" smtClean="0"/>
              <a:t> - $3,700 per kilometre</a:t>
            </a:r>
          </a:p>
          <a:p>
            <a:pPr lvl="1"/>
            <a:r>
              <a:rPr lang="en-AU" sz="2800" dirty="0" smtClean="0"/>
              <a:t>Grading</a:t>
            </a:r>
          </a:p>
          <a:p>
            <a:pPr lvl="1"/>
            <a:r>
              <a:rPr lang="en-AU" sz="2800" dirty="0" smtClean="0"/>
              <a:t>Dust control</a:t>
            </a:r>
          </a:p>
          <a:p>
            <a:pPr lvl="1"/>
            <a:r>
              <a:rPr lang="en-AU" sz="2800" dirty="0" smtClean="0"/>
              <a:t>Minor re-sheeting</a:t>
            </a:r>
            <a:endParaRPr lang="en-AU" sz="2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988" y="2996952"/>
            <a:ext cx="3816424" cy="286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8079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57</a:t>
            </a:fld>
            <a:endParaRPr lang="en-AU"/>
          </a:p>
        </p:txBody>
      </p:sp>
      <p:sp>
        <p:nvSpPr>
          <p:cNvPr id="3" name="Title 2"/>
          <p:cNvSpPr>
            <a:spLocks noGrp="1"/>
          </p:cNvSpPr>
          <p:nvPr>
            <p:ph type="title"/>
          </p:nvPr>
        </p:nvSpPr>
        <p:spPr/>
        <p:txBody>
          <a:bodyPr/>
          <a:lstStyle/>
          <a:p>
            <a:r>
              <a:rPr lang="en-AU" sz="4000" dirty="0"/>
              <a:t>Average costs to maintain assets</a:t>
            </a:r>
          </a:p>
        </p:txBody>
      </p:sp>
      <p:sp>
        <p:nvSpPr>
          <p:cNvPr id="4" name="Content Placeholder 3"/>
          <p:cNvSpPr>
            <a:spLocks noGrp="1"/>
          </p:cNvSpPr>
          <p:nvPr>
            <p:ph idx="1"/>
          </p:nvPr>
        </p:nvSpPr>
        <p:spPr>
          <a:xfrm>
            <a:off x="323528" y="1268760"/>
            <a:ext cx="8712968" cy="4005263"/>
          </a:xfrm>
        </p:spPr>
        <p:txBody>
          <a:bodyPr/>
          <a:lstStyle/>
          <a:p>
            <a:r>
              <a:rPr lang="en-AU" dirty="0" smtClean="0"/>
              <a:t>Bridges &amp; major culverts - $1,100 per structure</a:t>
            </a:r>
          </a:p>
          <a:p>
            <a:pPr lvl="1"/>
            <a:r>
              <a:rPr lang="en-AU" sz="2800" dirty="0" smtClean="0"/>
              <a:t>Decking, handrails, safety fences </a:t>
            </a:r>
            <a:endParaRPr lang="en-AU" sz="2800" dirty="0"/>
          </a:p>
          <a:p>
            <a:r>
              <a:rPr lang="en-AU" dirty="0" smtClean="0"/>
              <a:t>Underground drainage - $900 per kilometre</a:t>
            </a:r>
          </a:p>
          <a:p>
            <a:pPr lvl="1"/>
            <a:r>
              <a:rPr lang="en-AU" sz="2800" dirty="0" smtClean="0"/>
              <a:t>Minor culverts, pipe and pit cleansing</a:t>
            </a:r>
          </a:p>
        </p:txBody>
      </p:sp>
      <p:pic>
        <p:nvPicPr>
          <p:cNvPr id="5" name="Picture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276" y="3429000"/>
            <a:ext cx="3907164" cy="2471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19125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58</a:t>
            </a:fld>
            <a:endParaRPr lang="en-AU"/>
          </a:p>
        </p:txBody>
      </p:sp>
      <p:sp>
        <p:nvSpPr>
          <p:cNvPr id="3" name="Title 2"/>
          <p:cNvSpPr>
            <a:spLocks noGrp="1"/>
          </p:cNvSpPr>
          <p:nvPr>
            <p:ph type="title"/>
          </p:nvPr>
        </p:nvSpPr>
        <p:spPr/>
        <p:txBody>
          <a:bodyPr/>
          <a:lstStyle/>
          <a:p>
            <a:r>
              <a:rPr lang="en-AU" sz="4000" dirty="0" smtClean="0"/>
              <a:t>Average costs </a:t>
            </a:r>
            <a:r>
              <a:rPr lang="en-AU" sz="4000" dirty="0"/>
              <a:t>to maintain assets</a:t>
            </a:r>
          </a:p>
        </p:txBody>
      </p:sp>
      <p:sp>
        <p:nvSpPr>
          <p:cNvPr id="4" name="Content Placeholder 3"/>
          <p:cNvSpPr>
            <a:spLocks noGrp="1"/>
          </p:cNvSpPr>
          <p:nvPr>
            <p:ph idx="1"/>
          </p:nvPr>
        </p:nvSpPr>
        <p:spPr>
          <a:xfrm>
            <a:off x="467544" y="1196752"/>
            <a:ext cx="8219256" cy="4005263"/>
          </a:xfrm>
        </p:spPr>
        <p:txBody>
          <a:bodyPr/>
          <a:lstStyle/>
          <a:p>
            <a:r>
              <a:rPr lang="en-US" dirty="0"/>
              <a:t>Open </a:t>
            </a:r>
            <a:r>
              <a:rPr lang="en-US" dirty="0" smtClean="0"/>
              <a:t>space </a:t>
            </a:r>
            <a:r>
              <a:rPr lang="en-US" dirty="0"/>
              <a:t>- $2700 per Hectare</a:t>
            </a:r>
          </a:p>
          <a:p>
            <a:pPr lvl="1"/>
            <a:r>
              <a:rPr lang="en-US" sz="2800" dirty="0"/>
              <a:t>Grass </a:t>
            </a:r>
            <a:r>
              <a:rPr lang="en-US" sz="2800" dirty="0" smtClean="0"/>
              <a:t>mowing</a:t>
            </a:r>
            <a:endParaRPr lang="en-US" sz="2800" dirty="0"/>
          </a:p>
          <a:p>
            <a:pPr lvl="1"/>
            <a:r>
              <a:rPr lang="en-US" sz="2800" dirty="0"/>
              <a:t>Tree </a:t>
            </a:r>
            <a:r>
              <a:rPr lang="en-US" sz="2800" dirty="0" smtClean="0"/>
              <a:t>&amp; vegetation management</a:t>
            </a:r>
          </a:p>
          <a:p>
            <a:pPr lvl="1"/>
            <a:r>
              <a:rPr lang="en-US" sz="2800" dirty="0" smtClean="0"/>
              <a:t>Waterbody management</a:t>
            </a:r>
          </a:p>
          <a:p>
            <a:r>
              <a:rPr lang="en-AU" dirty="0"/>
              <a:t>Playgrounds </a:t>
            </a:r>
            <a:r>
              <a:rPr lang="en-AU" dirty="0" smtClean="0"/>
              <a:t>– </a:t>
            </a:r>
            <a:r>
              <a:rPr lang="en-AU" dirty="0"/>
              <a:t>$500 per playground</a:t>
            </a:r>
          </a:p>
          <a:p>
            <a:pPr lvl="1"/>
            <a:r>
              <a:rPr lang="en-AU" sz="2800" dirty="0" smtClean="0"/>
              <a:t>Replacement parts</a:t>
            </a:r>
            <a:endParaRPr lang="en-AU" sz="2800" dirty="0"/>
          </a:p>
          <a:p>
            <a:pPr lvl="1"/>
            <a:endParaRPr lang="en-US" sz="2800" dirty="0" smtClean="0"/>
          </a:p>
          <a:p>
            <a:pPr lvl="1"/>
            <a:endParaRPr lang="en-US" sz="28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248" b="8105"/>
          <a:stretch/>
        </p:blipFill>
        <p:spPr>
          <a:xfrm>
            <a:off x="4427984" y="3933056"/>
            <a:ext cx="4005676" cy="2016224"/>
          </a:xfrm>
          <a:prstGeom prst="rect">
            <a:avLst/>
          </a:prstGeom>
        </p:spPr>
      </p:pic>
    </p:spTree>
    <p:extLst>
      <p:ext uri="{BB962C8B-B14F-4D97-AF65-F5344CB8AC3E}">
        <p14:creationId xmlns:p14="http://schemas.microsoft.com/office/powerpoint/2010/main" val="20153029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59</a:t>
            </a:fld>
            <a:endParaRPr lang="en-AU"/>
          </a:p>
        </p:txBody>
      </p:sp>
      <p:sp>
        <p:nvSpPr>
          <p:cNvPr id="3" name="Title 2"/>
          <p:cNvSpPr>
            <a:spLocks noGrp="1"/>
          </p:cNvSpPr>
          <p:nvPr>
            <p:ph type="title"/>
          </p:nvPr>
        </p:nvSpPr>
        <p:spPr/>
        <p:txBody>
          <a:bodyPr/>
          <a:lstStyle/>
          <a:p>
            <a:r>
              <a:rPr lang="en-AU" dirty="0"/>
              <a:t>Costs to </a:t>
            </a:r>
            <a:r>
              <a:rPr lang="en-AU" dirty="0" smtClean="0"/>
              <a:t>renew assets</a:t>
            </a:r>
            <a:endParaRPr lang="en-AU" dirty="0"/>
          </a:p>
        </p:txBody>
      </p:sp>
      <p:sp>
        <p:nvSpPr>
          <p:cNvPr id="4" name="Content Placeholder 3"/>
          <p:cNvSpPr>
            <a:spLocks noGrp="1"/>
          </p:cNvSpPr>
          <p:nvPr>
            <p:ph idx="1"/>
          </p:nvPr>
        </p:nvSpPr>
        <p:spPr>
          <a:xfrm>
            <a:off x="457200" y="1268761"/>
            <a:ext cx="8219256" cy="4536504"/>
          </a:xfrm>
        </p:spPr>
        <p:txBody>
          <a:bodyPr/>
          <a:lstStyle/>
          <a:p>
            <a:r>
              <a:rPr lang="en-AU" dirty="0" smtClean="0"/>
              <a:t>Sealed roads </a:t>
            </a:r>
            <a:r>
              <a:rPr lang="en-AU" dirty="0"/>
              <a:t>r</a:t>
            </a:r>
            <a:r>
              <a:rPr lang="en-AU" dirty="0" smtClean="0"/>
              <a:t>esurfacing</a:t>
            </a:r>
          </a:p>
          <a:p>
            <a:pPr lvl="1"/>
            <a:r>
              <a:rPr lang="en-AU" sz="2800" dirty="0" smtClean="0"/>
              <a:t>Asphalt overlay - $160,000 per kilometre</a:t>
            </a:r>
          </a:p>
          <a:p>
            <a:pPr lvl="1"/>
            <a:r>
              <a:rPr lang="en-AU" sz="2800" dirty="0" smtClean="0"/>
              <a:t>Spray seal - $48,000 per kilometre</a:t>
            </a:r>
          </a:p>
          <a:p>
            <a:r>
              <a:rPr lang="en-AU" dirty="0" smtClean="0"/>
              <a:t>Unsealed road resurfacing</a:t>
            </a:r>
          </a:p>
          <a:p>
            <a:pPr lvl="1"/>
            <a:r>
              <a:rPr lang="en-AU" sz="2800" dirty="0" smtClean="0"/>
              <a:t>$25,000 per kilometre</a:t>
            </a:r>
          </a:p>
          <a:p>
            <a:r>
              <a:rPr lang="en-AU" dirty="0"/>
              <a:t>Playgrounds replacement</a:t>
            </a:r>
          </a:p>
          <a:p>
            <a:pPr lvl="1"/>
            <a:r>
              <a:rPr lang="en-AU" sz="2800" dirty="0"/>
              <a:t>$40,000 per unit</a:t>
            </a:r>
          </a:p>
          <a:p>
            <a:r>
              <a:rPr lang="en-AU" dirty="0" smtClean="0"/>
              <a:t>Pathways</a:t>
            </a:r>
          </a:p>
          <a:p>
            <a:pPr lvl="1"/>
            <a:r>
              <a:rPr lang="en-AU" sz="2800" dirty="0" smtClean="0"/>
              <a:t>Concrete renewal - $150,000 per kilometre</a:t>
            </a:r>
          </a:p>
        </p:txBody>
      </p:sp>
      <p:pic>
        <p:nvPicPr>
          <p:cNvPr id="5" name="Picture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2924944"/>
            <a:ext cx="3168352" cy="2592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2299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19256" cy="1426170"/>
          </a:xfrm>
        </p:spPr>
        <p:txBody>
          <a:bodyPr/>
          <a:lstStyle/>
          <a:p>
            <a:r>
              <a:rPr lang="en-AU" dirty="0" smtClean="0"/>
              <a:t>State Government involvement in rates</a:t>
            </a:r>
            <a:endParaRPr lang="en-AU" dirty="0"/>
          </a:p>
        </p:txBody>
      </p:sp>
      <p:sp>
        <p:nvSpPr>
          <p:cNvPr id="3" name="Content Placeholder 2"/>
          <p:cNvSpPr>
            <a:spLocks noGrp="1"/>
          </p:cNvSpPr>
          <p:nvPr>
            <p:ph idx="1"/>
          </p:nvPr>
        </p:nvSpPr>
        <p:spPr>
          <a:xfrm>
            <a:off x="467544" y="1700808"/>
            <a:ext cx="8229600" cy="4104456"/>
          </a:xfrm>
        </p:spPr>
        <p:txBody>
          <a:bodyPr/>
          <a:lstStyle/>
          <a:p>
            <a:r>
              <a:rPr lang="en-AU" sz="2800" dirty="0" smtClean="0"/>
              <a:t>Various rebates </a:t>
            </a:r>
            <a:r>
              <a:rPr lang="en-AU" sz="2800" dirty="0" err="1" smtClean="0"/>
              <a:t>ie</a:t>
            </a:r>
            <a:r>
              <a:rPr lang="en-AU" sz="2800" dirty="0" smtClean="0"/>
              <a:t> pension rebate, for </a:t>
            </a:r>
            <a:r>
              <a:rPr lang="en-AU" sz="2800" dirty="0"/>
              <a:t>the period 2000 to 2004 remained fixed at $</a:t>
            </a:r>
            <a:r>
              <a:rPr lang="en-AU" sz="2800" dirty="0" smtClean="0"/>
              <a:t>135. It has increased by CPI since 2004 to $268.30.</a:t>
            </a:r>
          </a:p>
          <a:p>
            <a:r>
              <a:rPr lang="en-AU" sz="2800" dirty="0" smtClean="0"/>
              <a:t>Controls via differential rate guidelines as to how Council can implement the rating system.</a:t>
            </a:r>
          </a:p>
          <a:p>
            <a:pPr lvl="1"/>
            <a:r>
              <a:rPr lang="en-AU" sz="2800" dirty="0" smtClean="0"/>
              <a:t>State </a:t>
            </a:r>
            <a:r>
              <a:rPr lang="en-AU" sz="2800" dirty="0"/>
              <a:t>Government prohibits councils in the use of rates, example been the introduction of Gaming Rate – Successful lobbying by Gaming group impacted on state governments decision to remove this rate.</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6</a:t>
            </a:fld>
            <a:endParaRPr lang="en-AU" dirty="0"/>
          </a:p>
        </p:txBody>
      </p:sp>
    </p:spTree>
    <p:extLst>
      <p:ext uri="{BB962C8B-B14F-4D97-AF65-F5344CB8AC3E}">
        <p14:creationId xmlns:p14="http://schemas.microsoft.com/office/powerpoint/2010/main" val="72069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Environmental focus</a:t>
            </a:r>
            <a:endParaRPr lang="en-AU" dirty="0"/>
          </a:p>
        </p:txBody>
      </p:sp>
      <p:sp>
        <p:nvSpPr>
          <p:cNvPr id="3" name="Content Placeholder 2"/>
          <p:cNvSpPr>
            <a:spLocks noGrp="1"/>
          </p:cNvSpPr>
          <p:nvPr>
            <p:ph idx="1"/>
          </p:nvPr>
        </p:nvSpPr>
        <p:spPr>
          <a:xfrm>
            <a:off x="467544" y="1556792"/>
            <a:ext cx="8229600" cy="4608512"/>
          </a:xfrm>
        </p:spPr>
        <p:txBody>
          <a:bodyPr>
            <a:normAutofit/>
          </a:bodyPr>
          <a:lstStyle/>
          <a:p>
            <a:r>
              <a:rPr lang="en-AU" dirty="0" smtClean="0"/>
              <a:t>Implementation of Council’s Integrated Water Management Plan</a:t>
            </a:r>
          </a:p>
          <a:p>
            <a:r>
              <a:rPr lang="en-AU" dirty="0" smtClean="0"/>
              <a:t>Completion of the Sustainably Environment Strategy </a:t>
            </a:r>
          </a:p>
          <a:p>
            <a:pPr lvl="1"/>
            <a:r>
              <a:rPr lang="en-AU" sz="2400" dirty="0" smtClean="0"/>
              <a:t>Biodiversity</a:t>
            </a:r>
          </a:p>
          <a:p>
            <a:pPr lvl="1"/>
            <a:r>
              <a:rPr lang="en-AU" sz="2400" dirty="0" smtClean="0"/>
              <a:t>Energy</a:t>
            </a:r>
          </a:p>
          <a:p>
            <a:pPr lvl="1"/>
            <a:r>
              <a:rPr lang="en-AU" sz="2400" dirty="0" smtClean="0"/>
              <a:t>Climate Change</a:t>
            </a:r>
          </a:p>
          <a:p>
            <a:pPr lvl="1"/>
            <a:r>
              <a:rPr lang="en-AU" sz="2400" dirty="0" smtClean="0"/>
              <a:t>Waste</a:t>
            </a:r>
          </a:p>
          <a:p>
            <a:pPr lvl="1"/>
            <a:r>
              <a:rPr lang="en-AU" sz="2400" dirty="0" smtClean="0"/>
              <a:t>Water</a:t>
            </a:r>
            <a:endParaRPr lang="en-AU" sz="2400" dirty="0"/>
          </a:p>
        </p:txBody>
      </p:sp>
      <p:sp>
        <p:nvSpPr>
          <p:cNvPr id="4" name="Slide Number Placeholder 3"/>
          <p:cNvSpPr>
            <a:spLocks noGrp="1"/>
          </p:cNvSpPr>
          <p:nvPr>
            <p:ph type="sldNum" sz="quarter" idx="4294967295"/>
          </p:nvPr>
        </p:nvSpPr>
        <p:spPr>
          <a:xfrm>
            <a:off x="179388" y="6513513"/>
            <a:ext cx="8785100" cy="344487"/>
          </a:xfrm>
          <a:prstGeom prst="rect">
            <a:avLst/>
          </a:prstGeom>
        </p:spPr>
        <p:txBody>
          <a:bodyPr/>
          <a:lstStyle/>
          <a:p>
            <a:r>
              <a:rPr lang="en-AU" dirty="0" smtClean="0"/>
              <a:t>Page </a:t>
            </a:r>
            <a:fld id="{CEE0DD44-14CC-4A80-832F-ECE3EDC7A271}" type="slidenum">
              <a:rPr lang="en-AU" smtClean="0"/>
              <a:pPr/>
              <a:t>60</a:t>
            </a:fld>
            <a:r>
              <a:rPr lang="en-AU" dirty="0" smtClean="0"/>
              <a:t> </a:t>
            </a:r>
            <a:endParaRPr lang="en-AU" dirty="0"/>
          </a:p>
        </p:txBody>
      </p:sp>
      <p:pic>
        <p:nvPicPr>
          <p:cNvPr id="5" name="Picture Placeholder 5"/>
          <p:cNvPicPr>
            <a:picLocks noChangeAspect="1"/>
          </p:cNvPicPr>
          <p:nvPr/>
        </p:nvPicPr>
        <p:blipFill>
          <a:blip r:embed="rId3" cstate="print">
            <a:extLst>
              <a:ext uri="{28A0092B-C50C-407E-A947-70E740481C1C}">
                <a14:useLocalDpi xmlns:a14="http://schemas.microsoft.com/office/drawing/2010/main" val="0"/>
              </a:ext>
            </a:extLst>
          </a:blip>
          <a:srcRect l="8372" r="8372"/>
          <a:stretch>
            <a:fillRect/>
          </a:stretch>
        </p:blipFill>
        <p:spPr>
          <a:xfrm>
            <a:off x="6084168" y="3429000"/>
            <a:ext cx="2267800" cy="22678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p:spPr>
      </p:pic>
    </p:spTree>
    <p:extLst>
      <p:ext uri="{BB962C8B-B14F-4D97-AF65-F5344CB8AC3E}">
        <p14:creationId xmlns:p14="http://schemas.microsoft.com/office/powerpoint/2010/main" val="24977713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smtClean="0"/>
              <a:t>Environmental Goals</a:t>
            </a:r>
            <a:endParaRPr lang="en-AU" sz="4000" dirty="0"/>
          </a:p>
        </p:txBody>
      </p:sp>
      <p:sp>
        <p:nvSpPr>
          <p:cNvPr id="3" name="Content Placeholder 2"/>
          <p:cNvSpPr>
            <a:spLocks noGrp="1"/>
          </p:cNvSpPr>
          <p:nvPr>
            <p:ph idx="1"/>
          </p:nvPr>
        </p:nvSpPr>
        <p:spPr>
          <a:xfrm>
            <a:off x="467544" y="1556792"/>
            <a:ext cx="8229600" cy="4608512"/>
          </a:xfrm>
        </p:spPr>
        <p:txBody>
          <a:bodyPr>
            <a:normAutofit/>
          </a:bodyPr>
          <a:lstStyle/>
          <a:p>
            <a:pPr marL="0" lvl="0" indent="0">
              <a:buNone/>
            </a:pPr>
            <a:r>
              <a:rPr lang="en-AU" dirty="0" smtClean="0"/>
              <a:t>Climate change - Target </a:t>
            </a:r>
            <a:r>
              <a:rPr lang="en-AU" dirty="0"/>
              <a:t>for Cardinia to be carbon neutral by 2024</a:t>
            </a:r>
            <a:r>
              <a:rPr lang="en-AU" dirty="0" smtClean="0"/>
              <a:t>.</a:t>
            </a:r>
          </a:p>
          <a:p>
            <a:pPr>
              <a:spcBef>
                <a:spcPts val="0"/>
              </a:spcBef>
            </a:pPr>
            <a:r>
              <a:rPr lang="en-AU" dirty="0" smtClean="0"/>
              <a:t>Reduction </a:t>
            </a:r>
            <a:r>
              <a:rPr lang="en-AU" dirty="0"/>
              <a:t>of </a:t>
            </a:r>
            <a:r>
              <a:rPr lang="en-AU" dirty="0" smtClean="0"/>
              <a:t>energy</a:t>
            </a:r>
          </a:p>
          <a:p>
            <a:pPr marL="0" indent="0">
              <a:spcBef>
                <a:spcPts val="0"/>
              </a:spcBef>
              <a:buNone/>
            </a:pPr>
            <a:r>
              <a:rPr lang="en-AU" dirty="0" smtClean="0"/>
              <a:t> </a:t>
            </a:r>
            <a:r>
              <a:rPr lang="en-AU" dirty="0"/>
              <a:t>consumption and </a:t>
            </a:r>
            <a:r>
              <a:rPr lang="en-AU" dirty="0" smtClean="0"/>
              <a:t>carbon</a:t>
            </a:r>
          </a:p>
          <a:p>
            <a:pPr marL="0" indent="0">
              <a:spcBef>
                <a:spcPts val="0"/>
              </a:spcBef>
              <a:buNone/>
            </a:pPr>
            <a:r>
              <a:rPr lang="en-AU" dirty="0" smtClean="0"/>
              <a:t> emissions, works programmed</a:t>
            </a:r>
          </a:p>
          <a:p>
            <a:pPr marL="0" indent="0">
              <a:spcBef>
                <a:spcPts val="0"/>
              </a:spcBef>
              <a:buNone/>
            </a:pPr>
            <a:r>
              <a:rPr lang="en-AU" dirty="0" smtClean="0"/>
              <a:t> </a:t>
            </a:r>
            <a:r>
              <a:rPr lang="en-AU" dirty="0"/>
              <a:t>over the next five years </a:t>
            </a:r>
          </a:p>
          <a:p>
            <a:endParaRPr lang="en-AU" dirty="0"/>
          </a:p>
        </p:txBody>
      </p:sp>
      <p:sp>
        <p:nvSpPr>
          <p:cNvPr id="4" name="Slide Number Placeholder 3"/>
          <p:cNvSpPr>
            <a:spLocks noGrp="1"/>
          </p:cNvSpPr>
          <p:nvPr>
            <p:ph type="sldNum" sz="quarter" idx="4294967295"/>
          </p:nvPr>
        </p:nvSpPr>
        <p:spPr>
          <a:xfrm>
            <a:off x="179388" y="6513513"/>
            <a:ext cx="8785100" cy="344487"/>
          </a:xfrm>
          <a:prstGeom prst="rect">
            <a:avLst/>
          </a:prstGeom>
        </p:spPr>
        <p:txBody>
          <a:bodyPr/>
          <a:lstStyle/>
          <a:p>
            <a:r>
              <a:rPr lang="en-AU" dirty="0" smtClean="0"/>
              <a:t>Page </a:t>
            </a:r>
            <a:fld id="{CEE0DD44-14CC-4A80-832F-ECE3EDC7A271}" type="slidenum">
              <a:rPr lang="en-AU" smtClean="0"/>
              <a:pPr/>
              <a:t>61</a:t>
            </a:fld>
            <a:r>
              <a:rPr lang="en-AU" dirty="0" smtClean="0"/>
              <a:t> </a:t>
            </a:r>
            <a:endParaRPr lang="en-AU" dirty="0"/>
          </a:p>
        </p:txBody>
      </p:sp>
      <p:pic>
        <p:nvPicPr>
          <p:cNvPr id="5" name="Picture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2276872"/>
            <a:ext cx="2563067" cy="3456384"/>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p:spPr>
      </p:pic>
    </p:spTree>
    <p:extLst>
      <p:ext uri="{BB962C8B-B14F-4D97-AF65-F5344CB8AC3E}">
        <p14:creationId xmlns:p14="http://schemas.microsoft.com/office/powerpoint/2010/main" val="3809272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62</a:t>
            </a:fld>
            <a:endParaRPr lang="en-AU" dirty="0"/>
          </a:p>
        </p:txBody>
      </p:sp>
      <p:sp>
        <p:nvSpPr>
          <p:cNvPr id="3" name="Title 2"/>
          <p:cNvSpPr>
            <a:spLocks noGrp="1"/>
          </p:cNvSpPr>
          <p:nvPr>
            <p:ph type="title"/>
          </p:nvPr>
        </p:nvSpPr>
        <p:spPr>
          <a:xfrm>
            <a:off x="467544" y="315095"/>
            <a:ext cx="8219256" cy="792088"/>
          </a:xfrm>
        </p:spPr>
        <p:txBody>
          <a:bodyPr/>
          <a:lstStyle/>
          <a:p>
            <a:r>
              <a:rPr lang="en-AU" b="1" dirty="0"/>
              <a:t>Waste </a:t>
            </a:r>
            <a:r>
              <a:rPr lang="en-AU" b="1" dirty="0" smtClean="0"/>
              <a:t>Management</a:t>
            </a:r>
            <a:endParaRPr lang="en-AU" b="1" dirty="0">
              <a:solidFill>
                <a:schemeClr val="accent6"/>
              </a:solidFill>
            </a:endParaRPr>
          </a:p>
        </p:txBody>
      </p:sp>
      <p:sp>
        <p:nvSpPr>
          <p:cNvPr id="4" name="Content Placeholder 3"/>
          <p:cNvSpPr>
            <a:spLocks noGrp="1"/>
          </p:cNvSpPr>
          <p:nvPr>
            <p:ph idx="1"/>
          </p:nvPr>
        </p:nvSpPr>
        <p:spPr>
          <a:xfrm>
            <a:off x="467544" y="1412776"/>
            <a:ext cx="8219256" cy="5616624"/>
          </a:xfrm>
        </p:spPr>
        <p:txBody>
          <a:bodyPr/>
          <a:lstStyle/>
          <a:p>
            <a:r>
              <a:rPr lang="en-AU" sz="2800" dirty="0" smtClean="0"/>
              <a:t>Deliver waste services: garbage, recycling, green waste, public place litter and recycling, </a:t>
            </a:r>
            <a:r>
              <a:rPr lang="en-AU" sz="2800" dirty="0"/>
              <a:t>hard </a:t>
            </a:r>
            <a:r>
              <a:rPr lang="en-AU" sz="2800" dirty="0" smtClean="0"/>
              <a:t>waste, including </a:t>
            </a:r>
            <a:r>
              <a:rPr lang="en-AU" sz="2800" dirty="0" err="1" smtClean="0"/>
              <a:t>ewaste</a:t>
            </a:r>
            <a:endParaRPr lang="en-AU" sz="2800" dirty="0" smtClean="0"/>
          </a:p>
          <a:p>
            <a:r>
              <a:rPr lang="en-AU" sz="2800" dirty="0" smtClean="0"/>
              <a:t>Waste education: </a:t>
            </a:r>
          </a:p>
          <a:p>
            <a:pPr marL="400050" lvl="1" indent="0">
              <a:spcBef>
                <a:spcPts val="0"/>
              </a:spcBef>
              <a:buNone/>
            </a:pPr>
            <a:r>
              <a:rPr lang="en-AU" sz="2800" dirty="0" smtClean="0"/>
              <a:t>integrated into service at schools</a:t>
            </a:r>
          </a:p>
          <a:p>
            <a:pPr marL="400050" lvl="1" indent="0">
              <a:spcBef>
                <a:spcPts val="0"/>
              </a:spcBef>
              <a:buNone/>
            </a:pPr>
            <a:r>
              <a:rPr lang="en-AU" sz="2800" dirty="0" smtClean="0"/>
              <a:t>and project based</a:t>
            </a:r>
          </a:p>
          <a:p>
            <a:r>
              <a:rPr lang="en-AU" sz="2800" dirty="0" smtClean="0"/>
              <a:t>Regional solutions for waste </a:t>
            </a:r>
          </a:p>
          <a:p>
            <a:pPr marL="400050" lvl="1" indent="0">
              <a:buNone/>
            </a:pPr>
            <a:r>
              <a:rPr lang="en-AU" sz="2800" dirty="0" smtClean="0"/>
              <a:t>through Metro Waste Group</a:t>
            </a:r>
            <a:endParaRPr lang="en-AU"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398576"/>
            <a:ext cx="2427586" cy="3645024"/>
          </a:xfrm>
          <a:prstGeom prst="rect">
            <a:avLst/>
          </a:prstGeom>
        </p:spPr>
      </p:pic>
    </p:spTree>
    <p:extLst>
      <p:ext uri="{BB962C8B-B14F-4D97-AF65-F5344CB8AC3E}">
        <p14:creationId xmlns:p14="http://schemas.microsoft.com/office/powerpoint/2010/main" val="2930212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Challenges </a:t>
            </a:r>
            <a:r>
              <a:rPr lang="en-AU" dirty="0" smtClean="0"/>
              <a:t>facing Cardinia</a:t>
            </a:r>
            <a:endParaRPr lang="en-AU" dirty="0"/>
          </a:p>
        </p:txBody>
      </p:sp>
      <p:sp>
        <p:nvSpPr>
          <p:cNvPr id="3" name="Content Placeholder 2"/>
          <p:cNvSpPr>
            <a:spLocks noGrp="1"/>
          </p:cNvSpPr>
          <p:nvPr>
            <p:ph idx="1"/>
          </p:nvPr>
        </p:nvSpPr>
        <p:spPr>
          <a:xfrm>
            <a:off x="467544" y="1556792"/>
            <a:ext cx="8229600" cy="4608512"/>
          </a:xfrm>
        </p:spPr>
        <p:txBody>
          <a:bodyPr>
            <a:normAutofit/>
          </a:bodyPr>
          <a:lstStyle/>
          <a:p>
            <a:pPr lvl="0"/>
            <a:r>
              <a:rPr lang="en-AU" dirty="0"/>
              <a:t>Matching services for the growing  population</a:t>
            </a:r>
          </a:p>
          <a:p>
            <a:pPr lvl="1"/>
            <a:r>
              <a:rPr lang="en-AU" dirty="0"/>
              <a:t>80 </a:t>
            </a:r>
            <a:r>
              <a:rPr lang="en-AU" dirty="0" smtClean="0"/>
              <a:t>subdivision </a:t>
            </a:r>
            <a:r>
              <a:rPr lang="en-AU" dirty="0"/>
              <a:t>stages currently being assessed, constructed or in maintenance period (</a:t>
            </a:r>
            <a:r>
              <a:rPr lang="en-AU" dirty="0" smtClean="0"/>
              <a:t>excluding </a:t>
            </a:r>
            <a:r>
              <a:rPr lang="en-AU" dirty="0"/>
              <a:t>planning stage)</a:t>
            </a:r>
          </a:p>
          <a:p>
            <a:pPr lvl="1"/>
            <a:r>
              <a:rPr lang="en-AU" dirty="0"/>
              <a:t>Providing timely and correct infrastructure </a:t>
            </a:r>
            <a:endParaRPr lang="en-AU" dirty="0" smtClean="0"/>
          </a:p>
          <a:p>
            <a:pPr marL="0" indent="0">
              <a:buNone/>
            </a:pPr>
            <a:endParaRPr lang="en-AU" dirty="0"/>
          </a:p>
        </p:txBody>
      </p:sp>
      <p:sp>
        <p:nvSpPr>
          <p:cNvPr id="4" name="Slide Number Placeholder 3"/>
          <p:cNvSpPr>
            <a:spLocks noGrp="1"/>
          </p:cNvSpPr>
          <p:nvPr>
            <p:ph type="sldNum" sz="quarter" idx="4294967295"/>
          </p:nvPr>
        </p:nvSpPr>
        <p:spPr>
          <a:xfrm>
            <a:off x="179388" y="6513513"/>
            <a:ext cx="8785100" cy="344487"/>
          </a:xfrm>
          <a:prstGeom prst="rect">
            <a:avLst/>
          </a:prstGeom>
        </p:spPr>
        <p:txBody>
          <a:bodyPr/>
          <a:lstStyle/>
          <a:p>
            <a:r>
              <a:rPr lang="en-AU" dirty="0" smtClean="0"/>
              <a:t>Page </a:t>
            </a:r>
            <a:fld id="{CEE0DD44-14CC-4A80-832F-ECE3EDC7A271}" type="slidenum">
              <a:rPr lang="en-AU" smtClean="0"/>
              <a:pPr/>
              <a:t>63</a:t>
            </a:fld>
            <a:r>
              <a:rPr lang="en-AU" dirty="0" smtClean="0"/>
              <a:t> </a:t>
            </a:r>
            <a:endParaRPr lang="en-AU" dirty="0"/>
          </a:p>
        </p:txBody>
      </p:sp>
    </p:spTree>
    <p:extLst>
      <p:ext uri="{BB962C8B-B14F-4D97-AF65-F5344CB8AC3E}">
        <p14:creationId xmlns:p14="http://schemas.microsoft.com/office/powerpoint/2010/main" val="2475042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Challenges </a:t>
            </a:r>
            <a:r>
              <a:rPr lang="en-AU" dirty="0" smtClean="0"/>
              <a:t>facing Cardinia</a:t>
            </a:r>
            <a:endParaRPr lang="en-AU" dirty="0"/>
          </a:p>
        </p:txBody>
      </p:sp>
      <p:sp>
        <p:nvSpPr>
          <p:cNvPr id="3" name="Content Placeholder 2"/>
          <p:cNvSpPr>
            <a:spLocks noGrp="1"/>
          </p:cNvSpPr>
          <p:nvPr>
            <p:ph idx="1"/>
          </p:nvPr>
        </p:nvSpPr>
        <p:spPr>
          <a:xfrm>
            <a:off x="467544" y="1556792"/>
            <a:ext cx="8229600" cy="4608512"/>
          </a:xfrm>
        </p:spPr>
        <p:txBody>
          <a:bodyPr>
            <a:normAutofit fontScale="92500" lnSpcReduction="20000"/>
          </a:bodyPr>
          <a:lstStyle/>
          <a:p>
            <a:pPr lvl="0"/>
            <a:r>
              <a:rPr lang="en-AU" dirty="0"/>
              <a:t>Increase costs of amenity improvement services</a:t>
            </a:r>
          </a:p>
          <a:p>
            <a:pPr lvl="1"/>
            <a:r>
              <a:rPr lang="en-AU" dirty="0"/>
              <a:t>Impact on costs, amenity and </a:t>
            </a:r>
            <a:r>
              <a:rPr lang="en-AU" dirty="0" smtClean="0"/>
              <a:t>environment</a:t>
            </a:r>
            <a:endParaRPr lang="en-AU" dirty="0"/>
          </a:p>
          <a:p>
            <a:pPr lvl="2"/>
            <a:r>
              <a:rPr lang="en-AU" dirty="0" err="1" smtClean="0"/>
              <a:t>Graffitti</a:t>
            </a:r>
            <a:r>
              <a:rPr lang="en-AU" dirty="0" smtClean="0"/>
              <a:t> removal</a:t>
            </a:r>
          </a:p>
          <a:p>
            <a:pPr lvl="3"/>
            <a:r>
              <a:rPr lang="en-AU" dirty="0" smtClean="0"/>
              <a:t>$150K approx. – 2015-16</a:t>
            </a:r>
          </a:p>
          <a:p>
            <a:pPr lvl="2"/>
            <a:r>
              <a:rPr lang="en-AU" dirty="0" smtClean="0"/>
              <a:t>Dumped rubbish</a:t>
            </a:r>
          </a:p>
          <a:p>
            <a:pPr lvl="3"/>
            <a:r>
              <a:rPr lang="en-AU" dirty="0" smtClean="0"/>
              <a:t>$190K </a:t>
            </a:r>
            <a:r>
              <a:rPr lang="en-AU" dirty="0"/>
              <a:t>approx. </a:t>
            </a:r>
            <a:r>
              <a:rPr lang="en-AU" dirty="0" smtClean="0"/>
              <a:t>in 2015-16</a:t>
            </a:r>
          </a:p>
          <a:p>
            <a:pPr lvl="2"/>
            <a:r>
              <a:rPr lang="en-AU" dirty="0" smtClean="0"/>
              <a:t>Street Sweeping  </a:t>
            </a:r>
            <a:endParaRPr lang="en-AU" dirty="0"/>
          </a:p>
          <a:p>
            <a:pPr lvl="2"/>
            <a:r>
              <a:rPr lang="en-AU" dirty="0"/>
              <a:t>Hard and green waste collections including e-waste, Detox Your Home and </a:t>
            </a:r>
            <a:r>
              <a:rPr lang="en-AU" dirty="0" err="1"/>
              <a:t>DrumMuster</a:t>
            </a:r>
            <a:r>
              <a:rPr lang="en-AU" dirty="0"/>
              <a:t> </a:t>
            </a:r>
            <a:r>
              <a:rPr lang="en-AU" dirty="0" smtClean="0"/>
              <a:t>events </a:t>
            </a:r>
            <a:r>
              <a:rPr lang="en-AU" sz="2100" dirty="0" smtClean="0"/>
              <a:t>- $1.4M for 2017/18</a:t>
            </a:r>
            <a:endParaRPr lang="en-AU" sz="2100" dirty="0"/>
          </a:p>
          <a:p>
            <a:endParaRPr lang="en-AU" dirty="0"/>
          </a:p>
        </p:txBody>
      </p:sp>
      <p:sp>
        <p:nvSpPr>
          <p:cNvPr id="4" name="Slide Number Placeholder 3"/>
          <p:cNvSpPr>
            <a:spLocks noGrp="1"/>
          </p:cNvSpPr>
          <p:nvPr>
            <p:ph type="sldNum" sz="quarter" idx="4294967295"/>
          </p:nvPr>
        </p:nvSpPr>
        <p:spPr>
          <a:xfrm>
            <a:off x="179388" y="6513513"/>
            <a:ext cx="8785100" cy="344487"/>
          </a:xfrm>
          <a:prstGeom prst="rect">
            <a:avLst/>
          </a:prstGeom>
        </p:spPr>
        <p:txBody>
          <a:bodyPr/>
          <a:lstStyle/>
          <a:p>
            <a:r>
              <a:rPr lang="en-AU" dirty="0" smtClean="0"/>
              <a:t>Page </a:t>
            </a:r>
            <a:fld id="{CEE0DD44-14CC-4A80-832F-ECE3EDC7A271}" type="slidenum">
              <a:rPr lang="en-AU" smtClean="0"/>
              <a:pPr/>
              <a:t>64</a:t>
            </a:fld>
            <a:r>
              <a:rPr lang="en-AU" dirty="0" smtClean="0"/>
              <a:t> </a:t>
            </a:r>
            <a:endParaRPr lang="en-AU" dirty="0"/>
          </a:p>
        </p:txBody>
      </p:sp>
    </p:spTree>
    <p:extLst>
      <p:ext uri="{BB962C8B-B14F-4D97-AF65-F5344CB8AC3E}">
        <p14:creationId xmlns:p14="http://schemas.microsoft.com/office/powerpoint/2010/main" val="16662776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Capital Works Delivery</a:t>
            </a:r>
            <a:endParaRPr lang="en-AU" dirty="0"/>
          </a:p>
        </p:txBody>
      </p:sp>
      <p:sp>
        <p:nvSpPr>
          <p:cNvPr id="3" name="Content Placeholder 2"/>
          <p:cNvSpPr>
            <a:spLocks noGrp="1"/>
          </p:cNvSpPr>
          <p:nvPr>
            <p:ph idx="1"/>
          </p:nvPr>
        </p:nvSpPr>
        <p:spPr>
          <a:xfrm>
            <a:off x="446856" y="1417638"/>
            <a:ext cx="8013576" cy="3955516"/>
          </a:xfrm>
        </p:spPr>
        <p:txBody>
          <a:bodyPr/>
          <a:lstStyle/>
          <a:p>
            <a:r>
              <a:rPr lang="en-AU" dirty="0" smtClean="0"/>
              <a:t>Children's Integrated Service Centres</a:t>
            </a:r>
          </a:p>
          <a:p>
            <a:r>
              <a:rPr lang="en-AU" dirty="0" smtClean="0"/>
              <a:t>Recreation facilities</a:t>
            </a:r>
          </a:p>
          <a:p>
            <a:r>
              <a:rPr lang="en-AU" dirty="0" smtClean="0"/>
              <a:t>Health Facilities</a:t>
            </a:r>
          </a:p>
        </p:txBody>
      </p:sp>
      <p:sp>
        <p:nvSpPr>
          <p:cNvPr id="4" name="Slide Number Placeholder 3"/>
          <p:cNvSpPr>
            <a:spLocks noGrp="1"/>
          </p:cNvSpPr>
          <p:nvPr>
            <p:ph type="sldNum" sz="quarter" idx="10"/>
          </p:nvPr>
        </p:nvSpPr>
        <p:spPr/>
        <p:txBody>
          <a:bodyPr/>
          <a:lstStyle/>
          <a:p>
            <a:r>
              <a:rPr lang="en-AU" smtClean="0"/>
              <a:t>Page </a:t>
            </a:r>
            <a:fld id="{CEE0DD44-14CC-4A80-832F-ECE3EDC7A271}" type="slidenum">
              <a:rPr lang="en-AU" smtClean="0"/>
              <a:pPr/>
              <a:t>65</a:t>
            </a:fld>
            <a:r>
              <a:rPr lang="en-AU" smtClean="0"/>
              <a:t> | </a:t>
            </a:r>
            <a:fld id="{A732020C-02A3-40FB-B643-E602865A9805}" type="datetime1">
              <a:rPr lang="en-AU" smtClean="0"/>
              <a:pPr/>
              <a:t>27/04/2017</a:t>
            </a:fld>
            <a:r>
              <a:rPr lang="en-AU" smtClean="0"/>
              <a:t> | Edit this in Header and Footer</a:t>
            </a:r>
            <a:endParaRPr lang="en-AU"/>
          </a:p>
        </p:txBody>
      </p:sp>
      <p:pic>
        <p:nvPicPr>
          <p:cNvPr id="5" name="Picture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380" y="3416852"/>
            <a:ext cx="4493820" cy="2527774"/>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4669668" y="1989110"/>
            <a:ext cx="4150804" cy="39555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smtClean="0"/>
              <a:t>Road Construction</a:t>
            </a:r>
          </a:p>
          <a:p>
            <a:r>
              <a:rPr lang="en-AU" dirty="0" smtClean="0"/>
              <a:t>Bridge Replacement </a:t>
            </a:r>
            <a:endParaRPr lang="en-AU" dirty="0"/>
          </a:p>
        </p:txBody>
      </p:sp>
    </p:spTree>
    <p:extLst>
      <p:ext uri="{BB962C8B-B14F-4D97-AF65-F5344CB8AC3E}">
        <p14:creationId xmlns:p14="http://schemas.microsoft.com/office/powerpoint/2010/main" val="17684778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a:spcBef>
                <a:spcPts val="500"/>
              </a:spcBef>
            </a:pPr>
            <a:r>
              <a:rPr lang="en-AU" dirty="0"/>
              <a:t>Community Wellbeing</a:t>
            </a:r>
          </a:p>
          <a:p>
            <a:pPr>
              <a:spcBef>
                <a:spcPts val="500"/>
              </a:spcBef>
            </a:pPr>
            <a:r>
              <a:rPr lang="en-AU" dirty="0"/>
              <a:t>Budget presentation</a:t>
            </a:r>
          </a:p>
        </p:txBody>
      </p:sp>
    </p:spTree>
    <p:extLst>
      <p:ext uri="{BB962C8B-B14F-4D97-AF65-F5344CB8AC3E}">
        <p14:creationId xmlns:p14="http://schemas.microsoft.com/office/powerpoint/2010/main" val="37056768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67</a:t>
            </a:fld>
            <a:endParaRPr lang="en-AU"/>
          </a:p>
        </p:txBody>
      </p:sp>
      <p:sp>
        <p:nvSpPr>
          <p:cNvPr id="4" name="Content Placeholder 3"/>
          <p:cNvSpPr>
            <a:spLocks noGrp="1"/>
          </p:cNvSpPr>
          <p:nvPr>
            <p:ph idx="1"/>
          </p:nvPr>
        </p:nvSpPr>
        <p:spPr/>
        <p:txBody>
          <a:bodyPr/>
          <a:lstStyle/>
          <a:p>
            <a:r>
              <a:rPr lang="en-AU" dirty="0"/>
              <a:t>Active Communities</a:t>
            </a:r>
          </a:p>
          <a:p>
            <a:endParaRPr lang="en-AU" sz="1000" dirty="0"/>
          </a:p>
          <a:p>
            <a:r>
              <a:rPr lang="en-AU" dirty="0"/>
              <a:t>Community and Family Services</a:t>
            </a:r>
          </a:p>
          <a:p>
            <a:endParaRPr lang="en-AU" sz="1000" dirty="0"/>
          </a:p>
          <a:p>
            <a:r>
              <a:rPr lang="en-AU" dirty="0"/>
              <a:t>Community Strengthening</a:t>
            </a:r>
          </a:p>
        </p:txBody>
      </p:sp>
      <p:sp>
        <p:nvSpPr>
          <p:cNvPr id="6" name="Title 2"/>
          <p:cNvSpPr>
            <a:spLocks noGrp="1"/>
          </p:cNvSpPr>
          <p:nvPr>
            <p:ph type="title"/>
          </p:nvPr>
        </p:nvSpPr>
        <p:spPr/>
        <p:txBody>
          <a:bodyPr/>
          <a:lstStyle/>
          <a:p>
            <a:r>
              <a:rPr lang="en-AU" dirty="0" smtClean="0"/>
              <a:t>Community Wellbeing </a:t>
            </a:r>
            <a:br>
              <a:rPr lang="en-AU" dirty="0" smtClean="0"/>
            </a:br>
            <a:r>
              <a:rPr lang="en-AU" dirty="0" smtClean="0"/>
              <a:t>Business Units</a:t>
            </a:r>
            <a:endParaRPr lang="en-AU" dirty="0"/>
          </a:p>
        </p:txBody>
      </p:sp>
    </p:spTree>
    <p:extLst>
      <p:ext uri="{BB962C8B-B14F-4D97-AF65-F5344CB8AC3E}">
        <p14:creationId xmlns:p14="http://schemas.microsoft.com/office/powerpoint/2010/main" val="41233623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68</a:t>
            </a:fld>
            <a:endParaRPr lang="en-AU"/>
          </a:p>
        </p:txBody>
      </p:sp>
      <p:sp>
        <p:nvSpPr>
          <p:cNvPr id="4" name="Content Placeholder 3"/>
          <p:cNvSpPr>
            <a:spLocks noGrp="1"/>
          </p:cNvSpPr>
          <p:nvPr>
            <p:ph sz="half" idx="1"/>
          </p:nvPr>
        </p:nvSpPr>
        <p:spPr/>
        <p:txBody>
          <a:bodyPr/>
          <a:lstStyle/>
          <a:p>
            <a:pPr marL="0" lvl="0" indent="0">
              <a:spcBef>
                <a:spcPts val="300"/>
              </a:spcBef>
              <a:buNone/>
            </a:pPr>
            <a:r>
              <a:rPr lang="en-AU" sz="2400" b="1" dirty="0">
                <a:solidFill>
                  <a:prstClr val="black"/>
                </a:solidFill>
                <a:effectLst>
                  <a:outerShdw blurRad="38100" dist="38100" dir="2700000" algn="tl">
                    <a:srgbClr val="000000">
                      <a:alpha val="43137"/>
                    </a:srgbClr>
                  </a:outerShdw>
                </a:effectLst>
              </a:rPr>
              <a:t>Arts and Culture</a:t>
            </a:r>
          </a:p>
          <a:p>
            <a:pPr marL="0" lvl="0" indent="0">
              <a:spcBef>
                <a:spcPts val="300"/>
              </a:spcBef>
              <a:buNone/>
            </a:pPr>
            <a:endParaRPr lang="en-AU" sz="1050" b="1" dirty="0">
              <a:solidFill>
                <a:prstClr val="black"/>
              </a:solidFill>
              <a:effectLst>
                <a:outerShdw blurRad="38100" dist="38100" dir="2700000" algn="tl">
                  <a:srgbClr val="000000">
                    <a:alpha val="43137"/>
                  </a:srgbClr>
                </a:outerShdw>
              </a:effectLst>
            </a:endParaRPr>
          </a:p>
          <a:p>
            <a:pPr lvl="0">
              <a:spcBef>
                <a:spcPts val="300"/>
              </a:spcBef>
            </a:pPr>
            <a:r>
              <a:rPr lang="en-AU" sz="2400" dirty="0">
                <a:solidFill>
                  <a:prstClr val="black"/>
                </a:solidFill>
              </a:rPr>
              <a:t>Arts &amp; Culture Development </a:t>
            </a:r>
          </a:p>
          <a:p>
            <a:pPr lvl="0">
              <a:spcBef>
                <a:spcPts val="300"/>
              </a:spcBef>
            </a:pPr>
            <a:r>
              <a:rPr lang="en-AU" sz="2400" dirty="0">
                <a:solidFill>
                  <a:prstClr val="black"/>
                </a:solidFill>
              </a:rPr>
              <a:t>Planning for Arts &amp; Culture</a:t>
            </a:r>
          </a:p>
          <a:p>
            <a:pPr lvl="0">
              <a:spcBef>
                <a:spcPts val="300"/>
              </a:spcBef>
            </a:pPr>
            <a:r>
              <a:rPr lang="en-AU" sz="2400" dirty="0">
                <a:solidFill>
                  <a:prstClr val="black"/>
                </a:solidFill>
              </a:rPr>
              <a:t>Public Art</a:t>
            </a:r>
          </a:p>
          <a:p>
            <a:pPr lvl="0">
              <a:spcBef>
                <a:spcPts val="300"/>
              </a:spcBef>
            </a:pPr>
            <a:r>
              <a:rPr lang="en-AU" sz="2400" dirty="0">
                <a:solidFill>
                  <a:prstClr val="black"/>
                </a:solidFill>
              </a:rPr>
              <a:t>Community development/events</a:t>
            </a:r>
          </a:p>
          <a:p>
            <a:pPr lvl="0">
              <a:spcBef>
                <a:spcPts val="300"/>
              </a:spcBef>
            </a:pPr>
            <a:r>
              <a:rPr lang="en-AU" sz="2400" dirty="0">
                <a:solidFill>
                  <a:prstClr val="black"/>
                </a:solidFill>
              </a:rPr>
              <a:t>Management of Cardinia Cultural Centre (CCC) and Pakenham Hall</a:t>
            </a:r>
          </a:p>
          <a:p>
            <a:endParaRPr lang="en-AU" dirty="0"/>
          </a:p>
        </p:txBody>
      </p:sp>
      <p:sp>
        <p:nvSpPr>
          <p:cNvPr id="5" name="Text Placeholder 4"/>
          <p:cNvSpPr>
            <a:spLocks noGrp="1"/>
          </p:cNvSpPr>
          <p:nvPr>
            <p:ph type="body" sz="quarter" idx="14"/>
          </p:nvPr>
        </p:nvSpPr>
        <p:spPr/>
        <p:txBody>
          <a:bodyPr/>
          <a:lstStyle/>
          <a:p>
            <a:r>
              <a:rPr lang="en-AU" dirty="0"/>
              <a:t>Active Communities</a:t>
            </a:r>
            <a:endParaRPr lang="en-AU" sz="3000" dirty="0"/>
          </a:p>
        </p:txBody>
      </p:sp>
      <p:pic>
        <p:nvPicPr>
          <p:cNvPr id="6" name="Picture 5"/>
          <p:cNvPicPr>
            <a:picLocks noChangeAspect="1"/>
          </p:cNvPicPr>
          <p:nvPr/>
        </p:nvPicPr>
        <p:blipFill>
          <a:blip r:embed="rId2"/>
          <a:stretch>
            <a:fillRect/>
          </a:stretch>
        </p:blipFill>
        <p:spPr>
          <a:xfrm>
            <a:off x="4701063" y="1899906"/>
            <a:ext cx="3974937" cy="3974937"/>
          </a:xfrm>
          <a:prstGeom prst="rect">
            <a:avLst/>
          </a:prstGeom>
        </p:spPr>
      </p:pic>
    </p:spTree>
    <p:extLst>
      <p:ext uri="{BB962C8B-B14F-4D97-AF65-F5344CB8AC3E}">
        <p14:creationId xmlns:p14="http://schemas.microsoft.com/office/powerpoint/2010/main" val="41893084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69</a:t>
            </a:fld>
            <a:endParaRPr lang="en-AU"/>
          </a:p>
        </p:txBody>
      </p:sp>
      <p:sp>
        <p:nvSpPr>
          <p:cNvPr id="4" name="Content Placeholder 3"/>
          <p:cNvSpPr>
            <a:spLocks noGrp="1"/>
          </p:cNvSpPr>
          <p:nvPr>
            <p:ph sz="half" idx="1"/>
          </p:nvPr>
        </p:nvSpPr>
        <p:spPr>
          <a:xfrm>
            <a:off x="502822" y="1418400"/>
            <a:ext cx="4042800" cy="3960000"/>
          </a:xfrm>
        </p:spPr>
        <p:txBody>
          <a:bodyPr/>
          <a:lstStyle/>
          <a:p>
            <a:pPr marL="0" lvl="0" indent="0">
              <a:spcBef>
                <a:spcPts val="300"/>
              </a:spcBef>
              <a:buNone/>
            </a:pPr>
            <a:r>
              <a:rPr lang="en-AU" sz="2400" b="1" dirty="0" smtClean="0">
                <a:solidFill>
                  <a:prstClr val="black"/>
                </a:solidFill>
                <a:effectLst>
                  <a:outerShdw blurRad="38100" dist="38100" dir="2700000" algn="tl">
                    <a:srgbClr val="000000">
                      <a:alpha val="43137"/>
                    </a:srgbClr>
                  </a:outerShdw>
                </a:effectLst>
              </a:rPr>
              <a:t>Recreation</a:t>
            </a:r>
            <a:endParaRPr lang="en-AU" sz="2400" b="1" dirty="0">
              <a:solidFill>
                <a:prstClr val="black"/>
              </a:solidFill>
              <a:effectLst>
                <a:outerShdw blurRad="38100" dist="38100" dir="2700000" algn="tl">
                  <a:srgbClr val="000000">
                    <a:alpha val="43137"/>
                  </a:srgbClr>
                </a:outerShdw>
              </a:effectLst>
            </a:endParaRPr>
          </a:p>
          <a:p>
            <a:pPr marL="0" lvl="0" indent="0">
              <a:spcBef>
                <a:spcPts val="300"/>
              </a:spcBef>
              <a:buNone/>
            </a:pPr>
            <a:endParaRPr lang="en-AU" sz="1050" b="1" dirty="0">
              <a:solidFill>
                <a:prstClr val="black"/>
              </a:solidFill>
              <a:effectLst>
                <a:outerShdw blurRad="38100" dist="38100" dir="2700000" algn="tl">
                  <a:srgbClr val="000000">
                    <a:alpha val="43137"/>
                  </a:srgbClr>
                </a:outerShdw>
              </a:effectLst>
            </a:endParaRPr>
          </a:p>
          <a:p>
            <a:pPr lvl="0">
              <a:spcBef>
                <a:spcPts val="300"/>
              </a:spcBef>
            </a:pPr>
            <a:r>
              <a:rPr lang="en-AU" sz="1800" dirty="0">
                <a:solidFill>
                  <a:prstClr val="black"/>
                </a:solidFill>
              </a:rPr>
              <a:t>Recreation planning and strategy development</a:t>
            </a:r>
          </a:p>
          <a:p>
            <a:pPr lvl="0">
              <a:spcBef>
                <a:spcPts val="300"/>
              </a:spcBef>
            </a:pPr>
            <a:r>
              <a:rPr lang="en-AU" sz="1800" dirty="0">
                <a:solidFill>
                  <a:prstClr val="black"/>
                </a:solidFill>
              </a:rPr>
              <a:t>Facilities contract management (Cardinia Life, Outdoor Pools &amp; ELP, Pakenham Regional Tennis Centre, Officer Hub, Cockatoo Stadium) </a:t>
            </a:r>
          </a:p>
          <a:p>
            <a:pPr lvl="0">
              <a:spcBef>
                <a:spcPts val="300"/>
              </a:spcBef>
            </a:pPr>
            <a:r>
              <a:rPr lang="en-AU" sz="1800" dirty="0">
                <a:solidFill>
                  <a:prstClr val="black"/>
                </a:solidFill>
              </a:rPr>
              <a:t>Recreation Reserve Committee of Management support</a:t>
            </a:r>
          </a:p>
          <a:p>
            <a:pPr lvl="0">
              <a:spcBef>
                <a:spcPts val="300"/>
              </a:spcBef>
            </a:pPr>
            <a:r>
              <a:rPr lang="en-AU" sz="1800" dirty="0">
                <a:solidFill>
                  <a:prstClr val="black"/>
                </a:solidFill>
              </a:rPr>
              <a:t>Sports Development</a:t>
            </a:r>
          </a:p>
          <a:p>
            <a:pPr lvl="0">
              <a:spcBef>
                <a:spcPts val="300"/>
              </a:spcBef>
            </a:pPr>
            <a:r>
              <a:rPr lang="en-AU" sz="1800" dirty="0">
                <a:solidFill>
                  <a:prstClr val="black"/>
                </a:solidFill>
              </a:rPr>
              <a:t>Planning and stakeholder management for Recreation capital works.</a:t>
            </a:r>
          </a:p>
          <a:p>
            <a:pPr marL="0" indent="0">
              <a:buNone/>
            </a:pPr>
            <a:endParaRPr lang="en-AU" dirty="0"/>
          </a:p>
        </p:txBody>
      </p:sp>
      <p:sp>
        <p:nvSpPr>
          <p:cNvPr id="5" name="Text Placeholder 4"/>
          <p:cNvSpPr>
            <a:spLocks noGrp="1"/>
          </p:cNvSpPr>
          <p:nvPr>
            <p:ph type="body" sz="quarter" idx="14"/>
          </p:nvPr>
        </p:nvSpPr>
        <p:spPr/>
        <p:txBody>
          <a:bodyPr/>
          <a:lstStyle/>
          <a:p>
            <a:r>
              <a:rPr lang="en-AU" dirty="0"/>
              <a:t>Active Communities</a:t>
            </a:r>
            <a:endParaRPr lang="en-AU" sz="3000" dirty="0"/>
          </a:p>
        </p:txBody>
      </p:sp>
      <p:pic>
        <p:nvPicPr>
          <p:cNvPr id="3" name="Picture 2"/>
          <p:cNvPicPr>
            <a:picLocks noChangeAspect="1"/>
          </p:cNvPicPr>
          <p:nvPr/>
        </p:nvPicPr>
        <p:blipFill>
          <a:blip r:embed="rId2"/>
          <a:stretch>
            <a:fillRect/>
          </a:stretch>
        </p:blipFill>
        <p:spPr>
          <a:xfrm>
            <a:off x="4711863" y="1537632"/>
            <a:ext cx="3974937" cy="3974937"/>
          </a:xfrm>
          <a:prstGeom prst="rect">
            <a:avLst/>
          </a:prstGeom>
        </p:spPr>
      </p:pic>
    </p:spTree>
    <p:extLst>
      <p:ext uri="{BB962C8B-B14F-4D97-AF65-F5344CB8AC3E}">
        <p14:creationId xmlns:p14="http://schemas.microsoft.com/office/powerpoint/2010/main" val="3992634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19256" cy="1426170"/>
          </a:xfrm>
        </p:spPr>
        <p:txBody>
          <a:bodyPr/>
          <a:lstStyle/>
          <a:p>
            <a:r>
              <a:rPr lang="en-AU" dirty="0" smtClean="0"/>
              <a:t>Rating history </a:t>
            </a:r>
            <a:endParaRPr lang="en-AU" dirty="0"/>
          </a:p>
        </p:txBody>
      </p:sp>
      <p:sp>
        <p:nvSpPr>
          <p:cNvPr id="3" name="Content Placeholder 2"/>
          <p:cNvSpPr>
            <a:spLocks noGrp="1"/>
          </p:cNvSpPr>
          <p:nvPr>
            <p:ph idx="1"/>
          </p:nvPr>
        </p:nvSpPr>
        <p:spPr>
          <a:xfrm>
            <a:off x="457200" y="1844824"/>
            <a:ext cx="8229600" cy="4104456"/>
          </a:xfrm>
        </p:spPr>
        <p:txBody>
          <a:bodyPr/>
          <a:lstStyle/>
          <a:p>
            <a:r>
              <a:rPr lang="en-AU" sz="2800" dirty="0" smtClean="0"/>
              <a:t>Is it true that Council </a:t>
            </a:r>
            <a:r>
              <a:rPr lang="en-AU" sz="2800" dirty="0"/>
              <a:t>rates have increased </a:t>
            </a:r>
            <a:r>
              <a:rPr lang="en-AU" sz="2800" dirty="0" smtClean="0"/>
              <a:t>well above CPI over the 10 years.</a:t>
            </a:r>
          </a:p>
          <a:p>
            <a:r>
              <a:rPr lang="en-AU" sz="2800" b="1" u="sng" dirty="0" smtClean="0"/>
              <a:t>Yes</a:t>
            </a:r>
            <a:r>
              <a:rPr lang="en-AU" sz="2800" dirty="0" smtClean="0"/>
              <a:t> total council rates for Victoria have increased by </a:t>
            </a:r>
            <a:r>
              <a:rPr lang="en-AU" sz="2800" dirty="0"/>
              <a:t>$2.5 billion over a decade to $4.3 billion. </a:t>
            </a:r>
            <a:endParaRPr lang="en-AU" sz="2800" dirty="0" smtClean="0"/>
          </a:p>
          <a:p>
            <a:pPr marL="0" indent="0">
              <a:buNone/>
            </a:pPr>
            <a:endParaRPr lang="en-AU" sz="2800" dirty="0" smtClean="0"/>
          </a:p>
          <a:p>
            <a:pPr marL="0" indent="0">
              <a:buNone/>
            </a:pPr>
            <a:r>
              <a:rPr lang="en-AU" sz="2800" dirty="0" smtClean="0"/>
              <a:t>As a point of reference, we could also consider </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7</a:t>
            </a:fld>
            <a:endParaRPr lang="en-AU" dirty="0"/>
          </a:p>
        </p:txBody>
      </p:sp>
    </p:spTree>
    <p:extLst>
      <p:ext uri="{BB962C8B-B14F-4D97-AF65-F5344CB8AC3E}">
        <p14:creationId xmlns:p14="http://schemas.microsoft.com/office/powerpoint/2010/main" val="707670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70</a:t>
            </a:fld>
            <a:endParaRPr lang="en-AU"/>
          </a:p>
        </p:txBody>
      </p:sp>
      <p:sp>
        <p:nvSpPr>
          <p:cNvPr id="4" name="Content Placeholder 3"/>
          <p:cNvSpPr>
            <a:spLocks noGrp="1"/>
          </p:cNvSpPr>
          <p:nvPr>
            <p:ph sz="half" idx="1"/>
          </p:nvPr>
        </p:nvSpPr>
        <p:spPr>
          <a:xfrm>
            <a:off x="457200" y="1389598"/>
            <a:ext cx="4042800" cy="3960000"/>
          </a:xfrm>
        </p:spPr>
        <p:txBody>
          <a:bodyPr/>
          <a:lstStyle/>
          <a:p>
            <a:pPr marL="0" lvl="0" indent="0">
              <a:spcBef>
                <a:spcPts val="300"/>
              </a:spcBef>
              <a:buNone/>
            </a:pPr>
            <a:r>
              <a:rPr lang="en-AU" sz="2400" b="1" dirty="0" smtClean="0">
                <a:solidFill>
                  <a:prstClr val="black"/>
                </a:solidFill>
                <a:effectLst>
                  <a:outerShdw blurRad="38100" dist="38100" dir="2700000" algn="tl">
                    <a:srgbClr val="000000">
                      <a:alpha val="43137"/>
                    </a:srgbClr>
                  </a:outerShdw>
                </a:effectLst>
              </a:rPr>
              <a:t>Maternal &amp; Child Health</a:t>
            </a:r>
            <a:endParaRPr lang="en-AU" sz="2400" b="1" dirty="0">
              <a:solidFill>
                <a:prstClr val="black"/>
              </a:solidFill>
              <a:effectLst>
                <a:outerShdw blurRad="38100" dist="38100" dir="2700000" algn="tl">
                  <a:srgbClr val="000000">
                    <a:alpha val="43137"/>
                  </a:srgbClr>
                </a:outerShdw>
              </a:effectLst>
            </a:endParaRPr>
          </a:p>
          <a:p>
            <a:pPr marL="0" lvl="0" indent="0">
              <a:spcBef>
                <a:spcPts val="300"/>
              </a:spcBef>
              <a:buNone/>
            </a:pPr>
            <a:endParaRPr lang="en-AU" sz="1050" b="1" dirty="0">
              <a:solidFill>
                <a:prstClr val="black"/>
              </a:solidFill>
              <a:effectLst>
                <a:outerShdw blurRad="38100" dist="38100" dir="2700000" algn="tl">
                  <a:srgbClr val="000000">
                    <a:alpha val="43137"/>
                  </a:srgbClr>
                </a:outerShdw>
              </a:effectLst>
            </a:endParaRPr>
          </a:p>
          <a:p>
            <a:r>
              <a:rPr lang="en-AU" dirty="0"/>
              <a:t>Initial home visits</a:t>
            </a:r>
          </a:p>
          <a:p>
            <a:r>
              <a:rPr lang="en-AU" dirty="0"/>
              <a:t>Universal consultation services – key ages and stages</a:t>
            </a:r>
          </a:p>
          <a:p>
            <a:r>
              <a:rPr lang="en-AU" dirty="0"/>
              <a:t>Enhanced support</a:t>
            </a:r>
          </a:p>
          <a:p>
            <a:r>
              <a:rPr lang="en-AU" dirty="0"/>
              <a:t>Parent education </a:t>
            </a:r>
          </a:p>
          <a:p>
            <a:pPr marL="0" indent="0">
              <a:buNone/>
            </a:pPr>
            <a:endParaRPr lang="en-AU" dirty="0"/>
          </a:p>
        </p:txBody>
      </p:sp>
      <p:sp>
        <p:nvSpPr>
          <p:cNvPr id="5" name="Text Placeholder 4"/>
          <p:cNvSpPr>
            <a:spLocks noGrp="1"/>
          </p:cNvSpPr>
          <p:nvPr>
            <p:ph type="body" sz="quarter" idx="14"/>
          </p:nvPr>
        </p:nvSpPr>
        <p:spPr/>
        <p:txBody>
          <a:bodyPr/>
          <a:lstStyle/>
          <a:p>
            <a:r>
              <a:rPr lang="en-AU" sz="3000" dirty="0"/>
              <a:t>Community and Family Services</a:t>
            </a:r>
          </a:p>
          <a:p>
            <a:endParaRPr lang="en-AU" sz="3000" dirty="0"/>
          </a:p>
        </p:txBody>
      </p:sp>
      <p:pic>
        <p:nvPicPr>
          <p:cNvPr id="6" name="Picture 5"/>
          <p:cNvPicPr>
            <a:picLocks noChangeAspect="1"/>
          </p:cNvPicPr>
          <p:nvPr/>
        </p:nvPicPr>
        <p:blipFill>
          <a:blip r:embed="rId2"/>
          <a:stretch>
            <a:fillRect/>
          </a:stretch>
        </p:blipFill>
        <p:spPr>
          <a:xfrm>
            <a:off x="4711863" y="1513569"/>
            <a:ext cx="3974937" cy="3974937"/>
          </a:xfrm>
          <a:prstGeom prst="rect">
            <a:avLst/>
          </a:prstGeom>
        </p:spPr>
      </p:pic>
    </p:spTree>
    <p:extLst>
      <p:ext uri="{BB962C8B-B14F-4D97-AF65-F5344CB8AC3E}">
        <p14:creationId xmlns:p14="http://schemas.microsoft.com/office/powerpoint/2010/main" val="33775875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71</a:t>
            </a:fld>
            <a:endParaRPr lang="en-AU"/>
          </a:p>
        </p:txBody>
      </p:sp>
      <p:sp>
        <p:nvSpPr>
          <p:cNvPr id="4" name="Content Placeholder 3"/>
          <p:cNvSpPr>
            <a:spLocks noGrp="1"/>
          </p:cNvSpPr>
          <p:nvPr>
            <p:ph sz="half" idx="1"/>
          </p:nvPr>
        </p:nvSpPr>
        <p:spPr>
          <a:xfrm>
            <a:off x="457200" y="1435910"/>
            <a:ext cx="4042800" cy="3960000"/>
          </a:xfrm>
        </p:spPr>
        <p:txBody>
          <a:bodyPr/>
          <a:lstStyle/>
          <a:p>
            <a:pPr marL="0" lvl="0" indent="0">
              <a:spcBef>
                <a:spcPts val="300"/>
              </a:spcBef>
              <a:buNone/>
            </a:pPr>
            <a:r>
              <a:rPr lang="en-AU" sz="2400" b="1" dirty="0" smtClean="0">
                <a:solidFill>
                  <a:prstClr val="black"/>
                </a:solidFill>
                <a:effectLst>
                  <a:outerShdw blurRad="38100" dist="38100" dir="2700000" algn="tl">
                    <a:srgbClr val="000000">
                      <a:alpha val="43137"/>
                    </a:srgbClr>
                  </a:outerShdw>
                </a:effectLst>
              </a:rPr>
              <a:t>Children’s services</a:t>
            </a:r>
            <a:endParaRPr lang="en-AU" sz="2400" b="1" dirty="0">
              <a:solidFill>
                <a:prstClr val="black"/>
              </a:solidFill>
              <a:effectLst>
                <a:outerShdw blurRad="38100" dist="38100" dir="2700000" algn="tl">
                  <a:srgbClr val="000000">
                    <a:alpha val="43137"/>
                  </a:srgbClr>
                </a:outerShdw>
              </a:effectLst>
            </a:endParaRPr>
          </a:p>
          <a:p>
            <a:pPr marL="0" lvl="0" indent="0">
              <a:spcBef>
                <a:spcPts val="300"/>
              </a:spcBef>
              <a:buNone/>
            </a:pPr>
            <a:endParaRPr lang="en-AU" sz="1050" b="1" dirty="0">
              <a:solidFill>
                <a:prstClr val="black"/>
              </a:solidFill>
              <a:effectLst>
                <a:outerShdw blurRad="38100" dist="38100" dir="2700000" algn="tl">
                  <a:srgbClr val="000000">
                    <a:alpha val="43137"/>
                  </a:srgbClr>
                </a:outerShdw>
              </a:effectLst>
            </a:endParaRPr>
          </a:p>
          <a:p>
            <a:r>
              <a:rPr lang="en-AU" sz="2100" dirty="0"/>
              <a:t>Best Start</a:t>
            </a:r>
          </a:p>
          <a:p>
            <a:r>
              <a:rPr lang="en-AU" sz="2100" dirty="0"/>
              <a:t>Linking and Learning Initiative</a:t>
            </a:r>
          </a:p>
          <a:p>
            <a:r>
              <a:rPr lang="en-AU" sz="2100" dirty="0"/>
              <a:t>Supported Playgroup facilitation </a:t>
            </a:r>
          </a:p>
          <a:p>
            <a:r>
              <a:rPr lang="en-AU" sz="2100" dirty="0"/>
              <a:t>Pre-school Field Officer</a:t>
            </a:r>
          </a:p>
          <a:p>
            <a:r>
              <a:rPr lang="en-AU" sz="2100" dirty="0"/>
              <a:t>Kindergarten Central Enrolment</a:t>
            </a:r>
          </a:p>
          <a:p>
            <a:r>
              <a:rPr lang="en-AU" sz="2100" dirty="0"/>
              <a:t>Healthy and Active Children</a:t>
            </a:r>
          </a:p>
          <a:p>
            <a:r>
              <a:rPr lang="en-AU" sz="2100" dirty="0"/>
              <a:t>Community Places</a:t>
            </a:r>
          </a:p>
          <a:p>
            <a:pPr marL="0" indent="0">
              <a:buNone/>
            </a:pPr>
            <a:endParaRPr lang="en-AU" dirty="0"/>
          </a:p>
        </p:txBody>
      </p:sp>
      <p:sp>
        <p:nvSpPr>
          <p:cNvPr id="5" name="Text Placeholder 4"/>
          <p:cNvSpPr>
            <a:spLocks noGrp="1"/>
          </p:cNvSpPr>
          <p:nvPr>
            <p:ph type="body" sz="quarter" idx="14"/>
          </p:nvPr>
        </p:nvSpPr>
        <p:spPr/>
        <p:txBody>
          <a:bodyPr/>
          <a:lstStyle/>
          <a:p>
            <a:r>
              <a:rPr lang="en-AU" sz="3000"/>
              <a:t>Community and Family Services</a:t>
            </a:r>
          </a:p>
          <a:p>
            <a:endParaRPr lang="en-AU" sz="3000" dirty="0"/>
          </a:p>
        </p:txBody>
      </p:sp>
      <p:pic>
        <p:nvPicPr>
          <p:cNvPr id="3" name="Picture 2"/>
          <p:cNvPicPr>
            <a:picLocks noChangeAspect="1"/>
          </p:cNvPicPr>
          <p:nvPr/>
        </p:nvPicPr>
        <p:blipFill>
          <a:blip r:embed="rId2"/>
          <a:stretch>
            <a:fillRect/>
          </a:stretch>
        </p:blipFill>
        <p:spPr>
          <a:xfrm>
            <a:off x="4566600" y="1452297"/>
            <a:ext cx="3974937" cy="3974937"/>
          </a:xfrm>
          <a:prstGeom prst="rect">
            <a:avLst/>
          </a:prstGeom>
        </p:spPr>
      </p:pic>
    </p:spTree>
    <p:extLst>
      <p:ext uri="{BB962C8B-B14F-4D97-AF65-F5344CB8AC3E}">
        <p14:creationId xmlns:p14="http://schemas.microsoft.com/office/powerpoint/2010/main" val="5078516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72</a:t>
            </a:fld>
            <a:endParaRPr lang="en-AU"/>
          </a:p>
        </p:txBody>
      </p:sp>
      <p:sp>
        <p:nvSpPr>
          <p:cNvPr id="4" name="Content Placeholder 3"/>
          <p:cNvSpPr>
            <a:spLocks noGrp="1"/>
          </p:cNvSpPr>
          <p:nvPr>
            <p:ph sz="half" idx="1"/>
          </p:nvPr>
        </p:nvSpPr>
        <p:spPr>
          <a:xfrm>
            <a:off x="457200" y="1433337"/>
            <a:ext cx="4042800" cy="3960000"/>
          </a:xfrm>
        </p:spPr>
        <p:txBody>
          <a:bodyPr/>
          <a:lstStyle/>
          <a:p>
            <a:pPr marL="0" lvl="0" indent="0">
              <a:spcBef>
                <a:spcPts val="300"/>
              </a:spcBef>
              <a:buNone/>
            </a:pPr>
            <a:r>
              <a:rPr lang="en-AU" sz="2400" b="1" dirty="0" smtClean="0">
                <a:solidFill>
                  <a:prstClr val="black"/>
                </a:solidFill>
                <a:effectLst>
                  <a:outerShdw blurRad="38100" dist="38100" dir="2700000" algn="tl">
                    <a:srgbClr val="000000">
                      <a:alpha val="43137"/>
                    </a:srgbClr>
                  </a:outerShdw>
                </a:effectLst>
              </a:rPr>
              <a:t>Youth services</a:t>
            </a:r>
            <a:endParaRPr lang="en-AU" sz="2400" b="1" dirty="0">
              <a:solidFill>
                <a:prstClr val="black"/>
              </a:solidFill>
              <a:effectLst>
                <a:outerShdw blurRad="38100" dist="38100" dir="2700000" algn="tl">
                  <a:srgbClr val="000000">
                    <a:alpha val="43137"/>
                  </a:srgbClr>
                </a:outerShdw>
              </a:effectLst>
            </a:endParaRPr>
          </a:p>
          <a:p>
            <a:pPr marL="0" lvl="0" indent="0">
              <a:spcBef>
                <a:spcPts val="300"/>
              </a:spcBef>
              <a:buNone/>
            </a:pPr>
            <a:endParaRPr lang="en-AU" sz="1050" b="1" dirty="0">
              <a:solidFill>
                <a:prstClr val="black"/>
              </a:solidFill>
              <a:effectLst>
                <a:outerShdw blurRad="38100" dist="38100" dir="2700000" algn="tl">
                  <a:srgbClr val="000000">
                    <a:alpha val="43137"/>
                  </a:srgbClr>
                </a:outerShdw>
              </a:effectLst>
            </a:endParaRPr>
          </a:p>
          <a:p>
            <a:r>
              <a:rPr lang="en-AU" sz="2400" dirty="0"/>
              <a:t>Youth Outreach Program</a:t>
            </a:r>
          </a:p>
          <a:p>
            <a:r>
              <a:rPr lang="en-AU" sz="2400" dirty="0"/>
              <a:t>My Place</a:t>
            </a:r>
          </a:p>
          <a:p>
            <a:r>
              <a:rPr lang="en-AU" sz="2400" dirty="0"/>
              <a:t>FREEZA</a:t>
            </a:r>
          </a:p>
          <a:p>
            <a:r>
              <a:rPr lang="en-AU" sz="2400" dirty="0"/>
              <a:t>Young Mums</a:t>
            </a:r>
          </a:p>
          <a:p>
            <a:r>
              <a:rPr lang="en-AU" sz="2400" dirty="0"/>
              <a:t>GLBTI, Youth Support</a:t>
            </a:r>
          </a:p>
          <a:p>
            <a:r>
              <a:rPr lang="en-AU" sz="2400" dirty="0"/>
              <a:t>In and out- of -school programs</a:t>
            </a:r>
          </a:p>
          <a:p>
            <a:pPr marL="0" indent="0">
              <a:buNone/>
            </a:pPr>
            <a:endParaRPr lang="en-AU" dirty="0"/>
          </a:p>
        </p:txBody>
      </p:sp>
      <p:sp>
        <p:nvSpPr>
          <p:cNvPr id="5" name="Text Placeholder 4"/>
          <p:cNvSpPr>
            <a:spLocks noGrp="1"/>
          </p:cNvSpPr>
          <p:nvPr>
            <p:ph type="body" sz="quarter" idx="14"/>
          </p:nvPr>
        </p:nvSpPr>
        <p:spPr/>
        <p:txBody>
          <a:bodyPr/>
          <a:lstStyle/>
          <a:p>
            <a:r>
              <a:rPr lang="en-AU" sz="3000"/>
              <a:t>Community and Family Services</a:t>
            </a:r>
          </a:p>
          <a:p>
            <a:endParaRPr lang="en-AU" sz="3000" dirty="0"/>
          </a:p>
        </p:txBody>
      </p:sp>
      <p:pic>
        <p:nvPicPr>
          <p:cNvPr id="6" name="Picture 5"/>
          <p:cNvPicPr>
            <a:picLocks noChangeAspect="1"/>
          </p:cNvPicPr>
          <p:nvPr/>
        </p:nvPicPr>
        <p:blipFill>
          <a:blip r:embed="rId2"/>
          <a:stretch>
            <a:fillRect/>
          </a:stretch>
        </p:blipFill>
        <p:spPr>
          <a:xfrm>
            <a:off x="4734837" y="1418400"/>
            <a:ext cx="3974937" cy="3974937"/>
          </a:xfrm>
          <a:prstGeom prst="rect">
            <a:avLst/>
          </a:prstGeom>
        </p:spPr>
      </p:pic>
    </p:spTree>
    <p:extLst>
      <p:ext uri="{BB962C8B-B14F-4D97-AF65-F5344CB8AC3E}">
        <p14:creationId xmlns:p14="http://schemas.microsoft.com/office/powerpoint/2010/main" val="2454311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73</a:t>
            </a:fld>
            <a:endParaRPr lang="en-AU"/>
          </a:p>
        </p:txBody>
      </p:sp>
      <p:sp>
        <p:nvSpPr>
          <p:cNvPr id="4" name="Content Placeholder 3"/>
          <p:cNvSpPr>
            <a:spLocks noGrp="1"/>
          </p:cNvSpPr>
          <p:nvPr>
            <p:ph sz="half" idx="1"/>
          </p:nvPr>
        </p:nvSpPr>
        <p:spPr>
          <a:xfrm>
            <a:off x="457200" y="1435910"/>
            <a:ext cx="4042800" cy="4585378"/>
          </a:xfrm>
        </p:spPr>
        <p:txBody>
          <a:bodyPr/>
          <a:lstStyle/>
          <a:p>
            <a:pPr marL="0" lvl="0" indent="0">
              <a:spcBef>
                <a:spcPts val="300"/>
              </a:spcBef>
              <a:buNone/>
            </a:pPr>
            <a:r>
              <a:rPr lang="en-AU" sz="2400" b="1" dirty="0" smtClean="0">
                <a:solidFill>
                  <a:prstClr val="black"/>
                </a:solidFill>
                <a:effectLst>
                  <a:outerShdw blurRad="38100" dist="38100" dir="2700000" algn="tl">
                    <a:srgbClr val="000000">
                      <a:alpha val="43137"/>
                    </a:srgbClr>
                  </a:outerShdw>
                </a:effectLst>
              </a:rPr>
              <a:t>Community development</a:t>
            </a:r>
            <a:endParaRPr lang="en-AU" sz="2400" b="1" dirty="0">
              <a:solidFill>
                <a:prstClr val="black"/>
              </a:solidFill>
              <a:effectLst>
                <a:outerShdw blurRad="38100" dist="38100" dir="2700000" algn="tl">
                  <a:srgbClr val="000000">
                    <a:alpha val="43137"/>
                  </a:srgbClr>
                </a:outerShdw>
              </a:effectLst>
            </a:endParaRPr>
          </a:p>
          <a:p>
            <a:pPr marL="0" lvl="0" indent="0">
              <a:spcBef>
                <a:spcPts val="300"/>
              </a:spcBef>
              <a:buNone/>
            </a:pPr>
            <a:endParaRPr lang="en-AU" sz="1050" b="1" dirty="0">
              <a:solidFill>
                <a:prstClr val="black"/>
              </a:solidFill>
              <a:effectLst>
                <a:outerShdw blurRad="38100" dist="38100" dir="2700000" algn="tl">
                  <a:srgbClr val="000000">
                    <a:alpha val="43137"/>
                  </a:srgbClr>
                </a:outerShdw>
              </a:effectLst>
            </a:endParaRPr>
          </a:p>
          <a:p>
            <a:pPr marL="0" indent="0">
              <a:buNone/>
            </a:pPr>
            <a:r>
              <a:rPr lang="en-AU" sz="1800" dirty="0"/>
              <a:t>Facilitate and enable communities to be well connected to enhance their health &amp; wellbeing. Includes:</a:t>
            </a:r>
          </a:p>
          <a:p>
            <a:r>
              <a:rPr lang="en-AU" sz="1800" dirty="0" smtClean="0"/>
              <a:t>Community </a:t>
            </a:r>
            <a:r>
              <a:rPr lang="en-AU" sz="1800" dirty="0"/>
              <a:t>engagement</a:t>
            </a:r>
          </a:p>
          <a:p>
            <a:r>
              <a:rPr lang="en-AU" sz="1800" dirty="0"/>
              <a:t>Place based approach</a:t>
            </a:r>
          </a:p>
          <a:p>
            <a:r>
              <a:rPr lang="en-AU" sz="1800" dirty="0"/>
              <a:t>Neighbourhood development</a:t>
            </a:r>
          </a:p>
          <a:p>
            <a:r>
              <a:rPr lang="en-AU" sz="1800" dirty="0"/>
              <a:t>Awards: Australia Day, Stan </a:t>
            </a:r>
            <a:r>
              <a:rPr lang="en-AU" sz="1800" dirty="0" err="1"/>
              <a:t>Henwood</a:t>
            </a:r>
            <a:r>
              <a:rPr lang="en-AU" sz="1800" dirty="0"/>
              <a:t>, Volunteer </a:t>
            </a:r>
          </a:p>
          <a:p>
            <a:r>
              <a:rPr lang="en-AU" sz="1800" dirty="0"/>
              <a:t>Community grants</a:t>
            </a:r>
          </a:p>
          <a:p>
            <a:r>
              <a:rPr lang="en-AU" sz="1800" dirty="0"/>
              <a:t>Family violence</a:t>
            </a:r>
          </a:p>
          <a:p>
            <a:r>
              <a:rPr lang="en-AU" sz="1800" dirty="0"/>
              <a:t>Community bus</a:t>
            </a:r>
          </a:p>
          <a:p>
            <a:pPr marL="0" indent="0">
              <a:buNone/>
            </a:pPr>
            <a:endParaRPr lang="en-AU" sz="1800" dirty="0"/>
          </a:p>
        </p:txBody>
      </p:sp>
      <p:sp>
        <p:nvSpPr>
          <p:cNvPr id="5" name="Text Placeholder 4"/>
          <p:cNvSpPr>
            <a:spLocks noGrp="1"/>
          </p:cNvSpPr>
          <p:nvPr>
            <p:ph type="body" sz="quarter" idx="14"/>
          </p:nvPr>
        </p:nvSpPr>
        <p:spPr/>
        <p:txBody>
          <a:bodyPr/>
          <a:lstStyle/>
          <a:p>
            <a:r>
              <a:rPr lang="en-AU" sz="3000" dirty="0"/>
              <a:t>Community </a:t>
            </a:r>
            <a:r>
              <a:rPr lang="en-AU" sz="3000" dirty="0" smtClean="0"/>
              <a:t>Strengthening</a:t>
            </a:r>
            <a:endParaRPr lang="en-AU" sz="3000" dirty="0"/>
          </a:p>
          <a:p>
            <a:endParaRPr lang="en-AU" sz="3000" dirty="0"/>
          </a:p>
        </p:txBody>
      </p:sp>
      <p:pic>
        <p:nvPicPr>
          <p:cNvPr id="6" name="Picture 5"/>
          <p:cNvPicPr>
            <a:picLocks noChangeAspect="1"/>
          </p:cNvPicPr>
          <p:nvPr/>
        </p:nvPicPr>
        <p:blipFill>
          <a:blip r:embed="rId2"/>
          <a:stretch>
            <a:fillRect/>
          </a:stretch>
        </p:blipFill>
        <p:spPr>
          <a:xfrm>
            <a:off x="4711863" y="1552017"/>
            <a:ext cx="3974937" cy="3974937"/>
          </a:xfrm>
          <a:prstGeom prst="rect">
            <a:avLst/>
          </a:prstGeom>
        </p:spPr>
      </p:pic>
    </p:spTree>
    <p:extLst>
      <p:ext uri="{BB962C8B-B14F-4D97-AF65-F5344CB8AC3E}">
        <p14:creationId xmlns:p14="http://schemas.microsoft.com/office/powerpoint/2010/main" val="19537118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74</a:t>
            </a:fld>
            <a:endParaRPr lang="en-AU"/>
          </a:p>
        </p:txBody>
      </p:sp>
      <p:sp>
        <p:nvSpPr>
          <p:cNvPr id="4" name="Content Placeholder 3"/>
          <p:cNvSpPr>
            <a:spLocks noGrp="1"/>
          </p:cNvSpPr>
          <p:nvPr>
            <p:ph sz="half" idx="1"/>
          </p:nvPr>
        </p:nvSpPr>
        <p:spPr>
          <a:xfrm>
            <a:off x="318127" y="1432065"/>
            <a:ext cx="4393735" cy="4585378"/>
          </a:xfrm>
        </p:spPr>
        <p:txBody>
          <a:bodyPr/>
          <a:lstStyle/>
          <a:p>
            <a:pPr marL="0" lvl="0" indent="0">
              <a:spcBef>
                <a:spcPts val="300"/>
              </a:spcBef>
              <a:buNone/>
            </a:pPr>
            <a:r>
              <a:rPr lang="en-AU" sz="2400" b="1" dirty="0" smtClean="0">
                <a:solidFill>
                  <a:prstClr val="black"/>
                </a:solidFill>
                <a:effectLst>
                  <a:outerShdw blurRad="38100" dist="38100" dir="2700000" algn="tl">
                    <a:srgbClr val="000000">
                      <a:alpha val="43137"/>
                    </a:srgbClr>
                  </a:outerShdw>
                </a:effectLst>
              </a:rPr>
              <a:t>Safe and inclusive communities</a:t>
            </a:r>
            <a:endParaRPr lang="en-AU" sz="2400" b="1" dirty="0">
              <a:solidFill>
                <a:prstClr val="black"/>
              </a:solidFill>
              <a:effectLst>
                <a:outerShdw blurRad="38100" dist="38100" dir="2700000" algn="tl">
                  <a:srgbClr val="000000">
                    <a:alpha val="43137"/>
                  </a:srgbClr>
                </a:outerShdw>
              </a:effectLst>
            </a:endParaRPr>
          </a:p>
          <a:p>
            <a:pPr marL="0" lvl="0" indent="0">
              <a:spcBef>
                <a:spcPts val="300"/>
              </a:spcBef>
              <a:buNone/>
            </a:pPr>
            <a:endParaRPr lang="en-AU" sz="1050" b="1" dirty="0">
              <a:solidFill>
                <a:prstClr val="black"/>
              </a:solidFill>
              <a:effectLst>
                <a:outerShdw blurRad="38100" dist="38100" dir="2700000" algn="tl">
                  <a:srgbClr val="000000">
                    <a:alpha val="43137"/>
                  </a:srgbClr>
                </a:outerShdw>
              </a:effectLst>
            </a:endParaRPr>
          </a:p>
          <a:p>
            <a:pPr marL="0" indent="0">
              <a:buNone/>
            </a:pPr>
            <a:r>
              <a:rPr lang="en-AU" sz="1800" dirty="0"/>
              <a:t>Provide appropriate policies, strategies and activities to create a resilient, safe and inclusive community. </a:t>
            </a:r>
          </a:p>
          <a:p>
            <a:pPr marL="0" indent="0">
              <a:buNone/>
            </a:pPr>
            <a:r>
              <a:rPr lang="en-AU" sz="1800" dirty="0"/>
              <a:t>Includes:</a:t>
            </a:r>
          </a:p>
          <a:p>
            <a:r>
              <a:rPr lang="en-AU" sz="1800" dirty="0"/>
              <a:t>Ageing well </a:t>
            </a:r>
          </a:p>
          <a:p>
            <a:r>
              <a:rPr lang="en-AU" sz="1800" dirty="0"/>
              <a:t>Cultural diversity </a:t>
            </a:r>
          </a:p>
          <a:p>
            <a:r>
              <a:rPr lang="en-AU" sz="1800" dirty="0"/>
              <a:t>Safer Communities </a:t>
            </a:r>
          </a:p>
          <a:p>
            <a:r>
              <a:rPr lang="en-AU" sz="1800" dirty="0"/>
              <a:t>Access and Inclusion </a:t>
            </a:r>
          </a:p>
          <a:p>
            <a:r>
              <a:rPr lang="en-AU" sz="1800" dirty="0"/>
              <a:t>Emergency Management</a:t>
            </a:r>
          </a:p>
          <a:p>
            <a:pPr marL="0" indent="0">
              <a:buNone/>
            </a:pPr>
            <a:endParaRPr lang="en-AU" sz="1800" dirty="0"/>
          </a:p>
        </p:txBody>
      </p:sp>
      <p:sp>
        <p:nvSpPr>
          <p:cNvPr id="5" name="Text Placeholder 4"/>
          <p:cNvSpPr>
            <a:spLocks noGrp="1"/>
          </p:cNvSpPr>
          <p:nvPr>
            <p:ph type="body" sz="quarter" idx="14"/>
          </p:nvPr>
        </p:nvSpPr>
        <p:spPr/>
        <p:txBody>
          <a:bodyPr/>
          <a:lstStyle/>
          <a:p>
            <a:r>
              <a:rPr lang="en-AU" sz="3000" dirty="0"/>
              <a:t>Community </a:t>
            </a:r>
            <a:r>
              <a:rPr lang="en-AU" sz="3000" dirty="0" smtClean="0"/>
              <a:t>Strengthening</a:t>
            </a:r>
            <a:endParaRPr lang="en-AU" sz="3000" dirty="0"/>
          </a:p>
          <a:p>
            <a:endParaRPr lang="en-AU" sz="3000" dirty="0"/>
          </a:p>
        </p:txBody>
      </p:sp>
      <p:pic>
        <p:nvPicPr>
          <p:cNvPr id="3" name="Picture 2"/>
          <p:cNvPicPr>
            <a:picLocks noChangeAspect="1"/>
          </p:cNvPicPr>
          <p:nvPr/>
        </p:nvPicPr>
        <p:blipFill>
          <a:blip r:embed="rId2"/>
          <a:stretch>
            <a:fillRect/>
          </a:stretch>
        </p:blipFill>
        <p:spPr>
          <a:xfrm>
            <a:off x="4711863" y="1737285"/>
            <a:ext cx="3974937" cy="3974937"/>
          </a:xfrm>
          <a:prstGeom prst="rect">
            <a:avLst/>
          </a:prstGeom>
        </p:spPr>
      </p:pic>
    </p:spTree>
    <p:extLst>
      <p:ext uri="{BB962C8B-B14F-4D97-AF65-F5344CB8AC3E}">
        <p14:creationId xmlns:p14="http://schemas.microsoft.com/office/powerpoint/2010/main" val="38456524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75</a:t>
            </a:fld>
            <a:endParaRPr lang="en-AU"/>
          </a:p>
        </p:txBody>
      </p:sp>
      <p:sp>
        <p:nvSpPr>
          <p:cNvPr id="4" name="Content Placeholder 3"/>
          <p:cNvSpPr>
            <a:spLocks noGrp="1"/>
          </p:cNvSpPr>
          <p:nvPr>
            <p:ph sz="half" idx="1"/>
          </p:nvPr>
        </p:nvSpPr>
        <p:spPr>
          <a:xfrm>
            <a:off x="318127" y="1432065"/>
            <a:ext cx="4393735" cy="4585378"/>
          </a:xfrm>
        </p:spPr>
        <p:txBody>
          <a:bodyPr/>
          <a:lstStyle/>
          <a:p>
            <a:pPr marL="0" lvl="0" indent="0">
              <a:spcBef>
                <a:spcPts val="300"/>
              </a:spcBef>
              <a:buNone/>
            </a:pPr>
            <a:r>
              <a:rPr lang="en-AU" sz="2400" b="1" dirty="0" smtClean="0">
                <a:solidFill>
                  <a:prstClr val="black"/>
                </a:solidFill>
                <a:effectLst>
                  <a:outerShdw blurRad="38100" dist="38100" dir="2700000" algn="tl">
                    <a:srgbClr val="000000">
                      <a:alpha val="43137"/>
                    </a:srgbClr>
                  </a:outerShdw>
                </a:effectLst>
              </a:rPr>
              <a:t>Social and community planning</a:t>
            </a:r>
            <a:endParaRPr lang="en-AU" sz="2400" b="1" dirty="0">
              <a:solidFill>
                <a:prstClr val="black"/>
              </a:solidFill>
              <a:effectLst>
                <a:outerShdw blurRad="38100" dist="38100" dir="2700000" algn="tl">
                  <a:srgbClr val="000000">
                    <a:alpha val="43137"/>
                  </a:srgbClr>
                </a:outerShdw>
              </a:effectLst>
            </a:endParaRPr>
          </a:p>
          <a:p>
            <a:pPr marL="0" lvl="0" indent="0">
              <a:spcBef>
                <a:spcPts val="300"/>
              </a:spcBef>
              <a:buNone/>
            </a:pPr>
            <a:endParaRPr lang="en-AU" sz="1050" b="1" dirty="0">
              <a:solidFill>
                <a:prstClr val="black"/>
              </a:solidFill>
              <a:effectLst>
                <a:outerShdw blurRad="38100" dist="38100" dir="2700000" algn="tl">
                  <a:srgbClr val="000000">
                    <a:alpha val="43137"/>
                  </a:srgbClr>
                </a:outerShdw>
              </a:effectLst>
            </a:endParaRPr>
          </a:p>
          <a:p>
            <a:pPr marL="0" indent="0">
              <a:buNone/>
            </a:pPr>
            <a:r>
              <a:rPr lang="en-AU" sz="1800" dirty="0"/>
              <a:t>Utilise and analyse data to ensure our community is well planned and liveable through a preventative response. </a:t>
            </a:r>
          </a:p>
          <a:p>
            <a:pPr marL="0" indent="0">
              <a:buNone/>
            </a:pPr>
            <a:r>
              <a:rPr lang="en-AU" sz="1800" dirty="0"/>
              <a:t>Includes:</a:t>
            </a:r>
          </a:p>
          <a:p>
            <a:r>
              <a:rPr lang="en-AU" sz="1800" dirty="0"/>
              <a:t>Social planning </a:t>
            </a:r>
          </a:p>
          <a:p>
            <a:r>
              <a:rPr lang="en-AU" sz="1800" dirty="0"/>
              <a:t>Community planning </a:t>
            </a:r>
          </a:p>
          <a:p>
            <a:r>
              <a:rPr lang="en-AU" sz="1800" dirty="0"/>
              <a:t>Health and wellbeing planning </a:t>
            </a:r>
          </a:p>
          <a:p>
            <a:r>
              <a:rPr lang="en-AU" sz="1800" dirty="0"/>
              <a:t>Affordable Housing</a:t>
            </a:r>
          </a:p>
          <a:p>
            <a:r>
              <a:rPr lang="en-AU" sz="1800" dirty="0"/>
              <a:t>Food security</a:t>
            </a:r>
          </a:p>
          <a:p>
            <a:pPr marL="0" indent="0">
              <a:buNone/>
            </a:pPr>
            <a:endParaRPr lang="en-AU" sz="1800" dirty="0"/>
          </a:p>
        </p:txBody>
      </p:sp>
      <p:sp>
        <p:nvSpPr>
          <p:cNvPr id="5" name="Text Placeholder 4"/>
          <p:cNvSpPr>
            <a:spLocks noGrp="1"/>
          </p:cNvSpPr>
          <p:nvPr>
            <p:ph type="body" sz="quarter" idx="14"/>
          </p:nvPr>
        </p:nvSpPr>
        <p:spPr/>
        <p:txBody>
          <a:bodyPr/>
          <a:lstStyle/>
          <a:p>
            <a:r>
              <a:rPr lang="en-AU" sz="3000" dirty="0"/>
              <a:t>Community </a:t>
            </a:r>
            <a:r>
              <a:rPr lang="en-AU" sz="3000" dirty="0" smtClean="0"/>
              <a:t>Strengthening</a:t>
            </a:r>
            <a:endParaRPr lang="en-AU" sz="3000" dirty="0"/>
          </a:p>
          <a:p>
            <a:endParaRPr lang="en-AU" sz="3000" dirty="0"/>
          </a:p>
        </p:txBody>
      </p:sp>
      <p:pic>
        <p:nvPicPr>
          <p:cNvPr id="6" name="Picture 5"/>
          <p:cNvPicPr>
            <a:picLocks noChangeAspect="1"/>
          </p:cNvPicPr>
          <p:nvPr/>
        </p:nvPicPr>
        <p:blipFill>
          <a:blip r:embed="rId2"/>
          <a:stretch>
            <a:fillRect/>
          </a:stretch>
        </p:blipFill>
        <p:spPr>
          <a:xfrm>
            <a:off x="4732841" y="1432065"/>
            <a:ext cx="3974937" cy="3974937"/>
          </a:xfrm>
          <a:prstGeom prst="rect">
            <a:avLst/>
          </a:prstGeom>
        </p:spPr>
      </p:pic>
    </p:spTree>
    <p:extLst>
      <p:ext uri="{BB962C8B-B14F-4D97-AF65-F5344CB8AC3E}">
        <p14:creationId xmlns:p14="http://schemas.microsoft.com/office/powerpoint/2010/main" val="39640083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t>76</a:t>
            </a:fld>
            <a:endParaRPr lang="en-AU"/>
          </a:p>
        </p:txBody>
      </p:sp>
      <p:sp>
        <p:nvSpPr>
          <p:cNvPr id="3" name="Title 2"/>
          <p:cNvSpPr>
            <a:spLocks noGrp="1"/>
          </p:cNvSpPr>
          <p:nvPr>
            <p:ph type="title"/>
          </p:nvPr>
        </p:nvSpPr>
        <p:spPr>
          <a:xfrm>
            <a:off x="467544" y="404664"/>
            <a:ext cx="8219256" cy="1143000"/>
          </a:xfrm>
        </p:spPr>
        <p:txBody>
          <a:bodyPr/>
          <a:lstStyle/>
          <a:p>
            <a:r>
              <a:rPr lang="en-AU" dirty="0"/>
              <a:t>Data Snapshot</a:t>
            </a:r>
          </a:p>
        </p:txBody>
      </p:sp>
      <p:pic>
        <p:nvPicPr>
          <p:cNvPr id="5" name="Picture 4"/>
          <p:cNvPicPr>
            <a:picLocks noChangeAspect="1"/>
          </p:cNvPicPr>
          <p:nvPr/>
        </p:nvPicPr>
        <p:blipFill>
          <a:blip r:embed="rId2"/>
          <a:stretch>
            <a:fillRect/>
          </a:stretch>
        </p:blipFill>
        <p:spPr>
          <a:xfrm>
            <a:off x="495600" y="1196752"/>
            <a:ext cx="8016935" cy="4743099"/>
          </a:xfrm>
          <a:prstGeom prst="rect">
            <a:avLst/>
          </a:prstGeom>
        </p:spPr>
      </p:pic>
    </p:spTree>
    <p:extLst>
      <p:ext uri="{BB962C8B-B14F-4D97-AF65-F5344CB8AC3E}">
        <p14:creationId xmlns:p14="http://schemas.microsoft.com/office/powerpoint/2010/main" val="17796312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77</a:t>
            </a:fld>
            <a:endParaRPr lang="en-AU"/>
          </a:p>
        </p:txBody>
      </p:sp>
      <p:sp>
        <p:nvSpPr>
          <p:cNvPr id="3" name="Title 2"/>
          <p:cNvSpPr>
            <a:spLocks noGrp="1"/>
          </p:cNvSpPr>
          <p:nvPr>
            <p:ph type="title"/>
          </p:nvPr>
        </p:nvSpPr>
        <p:spPr/>
        <p:txBody>
          <a:bodyPr/>
          <a:lstStyle/>
          <a:p>
            <a:r>
              <a:rPr lang="en-AU" dirty="0" smtClean="0"/>
              <a:t>Challenges</a:t>
            </a:r>
            <a:endParaRPr lang="en-AU" dirty="0"/>
          </a:p>
        </p:txBody>
      </p:sp>
      <p:sp>
        <p:nvSpPr>
          <p:cNvPr id="4" name="Content Placeholder 3"/>
          <p:cNvSpPr>
            <a:spLocks noGrp="1"/>
          </p:cNvSpPr>
          <p:nvPr>
            <p:ph idx="1"/>
          </p:nvPr>
        </p:nvSpPr>
        <p:spPr>
          <a:xfrm>
            <a:off x="457200" y="1433843"/>
            <a:ext cx="8219256" cy="4005263"/>
          </a:xfrm>
        </p:spPr>
        <p:txBody>
          <a:bodyPr/>
          <a:lstStyle/>
          <a:p>
            <a:r>
              <a:rPr lang="en-AU" sz="2800" dirty="0"/>
              <a:t>Partnership, development and shared facilities agreements</a:t>
            </a:r>
          </a:p>
          <a:p>
            <a:r>
              <a:rPr lang="en-AU" sz="2800" dirty="0"/>
              <a:t>Many services are externally funded</a:t>
            </a:r>
          </a:p>
          <a:p>
            <a:r>
              <a:rPr lang="en-AU" sz="2800" dirty="0"/>
              <a:t>Poor social and health outcomes</a:t>
            </a:r>
          </a:p>
          <a:p>
            <a:r>
              <a:rPr lang="en-AU" sz="2800" dirty="0"/>
              <a:t>Shallow market depth and service gaps</a:t>
            </a:r>
          </a:p>
          <a:p>
            <a:r>
              <a:rPr lang="en-AU" sz="2800" dirty="0"/>
              <a:t>Service attraction</a:t>
            </a:r>
          </a:p>
          <a:p>
            <a:r>
              <a:rPr lang="en-AU" sz="2800" dirty="0"/>
              <a:t>Cost shifting – libraries, MCH, Preschool field officer</a:t>
            </a:r>
          </a:p>
          <a:p>
            <a:endParaRPr lang="en-AU" dirty="0"/>
          </a:p>
        </p:txBody>
      </p:sp>
    </p:spTree>
    <p:extLst>
      <p:ext uri="{BB962C8B-B14F-4D97-AF65-F5344CB8AC3E}">
        <p14:creationId xmlns:p14="http://schemas.microsoft.com/office/powerpoint/2010/main" val="10952384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78</a:t>
            </a:fld>
            <a:endParaRPr lang="en-AU"/>
          </a:p>
        </p:txBody>
      </p:sp>
      <p:sp>
        <p:nvSpPr>
          <p:cNvPr id="3" name="Title 2"/>
          <p:cNvSpPr>
            <a:spLocks noGrp="1"/>
          </p:cNvSpPr>
          <p:nvPr>
            <p:ph type="title"/>
          </p:nvPr>
        </p:nvSpPr>
        <p:spPr/>
        <p:txBody>
          <a:bodyPr/>
          <a:lstStyle/>
          <a:p>
            <a:r>
              <a:rPr lang="en-AU" sz="4000" dirty="0"/>
              <a:t>Key </a:t>
            </a:r>
            <a:r>
              <a:rPr lang="en-AU" sz="4000" dirty="0" smtClean="0"/>
              <a:t>actions </a:t>
            </a:r>
            <a:r>
              <a:rPr lang="en-AU" sz="4000" dirty="0"/>
              <a:t>for the next 12 months</a:t>
            </a:r>
          </a:p>
        </p:txBody>
      </p:sp>
      <p:sp>
        <p:nvSpPr>
          <p:cNvPr id="4" name="Content Placeholder 3"/>
          <p:cNvSpPr>
            <a:spLocks noGrp="1"/>
          </p:cNvSpPr>
          <p:nvPr>
            <p:ph idx="1"/>
          </p:nvPr>
        </p:nvSpPr>
        <p:spPr>
          <a:xfrm>
            <a:off x="457200" y="1433843"/>
            <a:ext cx="8219256" cy="4005263"/>
          </a:xfrm>
        </p:spPr>
        <p:txBody>
          <a:bodyPr/>
          <a:lstStyle/>
          <a:p>
            <a:r>
              <a:rPr lang="en-AU" dirty="0"/>
              <a:t>New Liveability Health Plan</a:t>
            </a:r>
          </a:p>
          <a:p>
            <a:r>
              <a:rPr lang="en-AU" dirty="0"/>
              <a:t>New Child ,Youth and Family Plan</a:t>
            </a:r>
          </a:p>
          <a:p>
            <a:r>
              <a:rPr lang="en-AU" dirty="0"/>
              <a:t>Interface advocacy projects – service attraction</a:t>
            </a:r>
          </a:p>
          <a:p>
            <a:r>
              <a:rPr lang="en-AU" dirty="0"/>
              <a:t>Together We Can Family Violence project</a:t>
            </a:r>
          </a:p>
          <a:p>
            <a:r>
              <a:rPr lang="en-AU" dirty="0"/>
              <a:t>Food Circles – challenging obesity</a:t>
            </a:r>
          </a:p>
          <a:p>
            <a:r>
              <a:rPr lang="en-AU" dirty="0"/>
              <a:t>Hills Hub</a:t>
            </a:r>
          </a:p>
          <a:p>
            <a:endParaRPr lang="en-AU" dirty="0"/>
          </a:p>
        </p:txBody>
      </p:sp>
    </p:spTree>
    <p:extLst>
      <p:ext uri="{BB962C8B-B14F-4D97-AF65-F5344CB8AC3E}">
        <p14:creationId xmlns:p14="http://schemas.microsoft.com/office/powerpoint/2010/main" val="12148992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79</a:t>
            </a:fld>
            <a:endParaRPr lang="en-AU"/>
          </a:p>
        </p:txBody>
      </p:sp>
      <p:sp>
        <p:nvSpPr>
          <p:cNvPr id="3" name="Title 2"/>
          <p:cNvSpPr>
            <a:spLocks noGrp="1"/>
          </p:cNvSpPr>
          <p:nvPr>
            <p:ph type="title"/>
          </p:nvPr>
        </p:nvSpPr>
        <p:spPr/>
        <p:txBody>
          <a:bodyPr/>
          <a:lstStyle/>
          <a:p>
            <a:r>
              <a:rPr lang="en-AU" sz="4000" dirty="0"/>
              <a:t>Key </a:t>
            </a:r>
            <a:r>
              <a:rPr lang="en-AU" sz="4000" dirty="0" smtClean="0"/>
              <a:t>actions </a:t>
            </a:r>
            <a:r>
              <a:rPr lang="en-AU" sz="4000" dirty="0"/>
              <a:t>for the next 12 months</a:t>
            </a:r>
          </a:p>
        </p:txBody>
      </p:sp>
      <p:sp>
        <p:nvSpPr>
          <p:cNvPr id="5" name="Content Placeholder 4"/>
          <p:cNvSpPr>
            <a:spLocks noGrp="1"/>
          </p:cNvSpPr>
          <p:nvPr>
            <p:ph idx="1"/>
          </p:nvPr>
        </p:nvSpPr>
        <p:spPr>
          <a:xfrm>
            <a:off x="457200" y="1196753"/>
            <a:ext cx="8219256" cy="4608512"/>
          </a:xfrm>
        </p:spPr>
        <p:txBody>
          <a:bodyPr/>
          <a:lstStyle/>
          <a:p>
            <a:r>
              <a:rPr lang="en-AU" dirty="0"/>
              <a:t>Capital Works projects including – </a:t>
            </a:r>
          </a:p>
          <a:p>
            <a:r>
              <a:rPr lang="en-AU" dirty="0"/>
              <a:t>IYU project, </a:t>
            </a:r>
          </a:p>
          <a:p>
            <a:r>
              <a:rPr lang="en-AU" dirty="0"/>
              <a:t>James Bathe Reserve, </a:t>
            </a:r>
          </a:p>
          <a:p>
            <a:r>
              <a:rPr lang="en-AU" dirty="0"/>
              <a:t>Emerald Netball facility, </a:t>
            </a:r>
          </a:p>
          <a:p>
            <a:r>
              <a:rPr lang="en-AU" dirty="0"/>
              <a:t>Worrell Reserve Oval reconstruction, </a:t>
            </a:r>
          </a:p>
          <a:p>
            <a:r>
              <a:rPr lang="en-AU" dirty="0"/>
              <a:t>Lang </a:t>
            </a:r>
            <a:r>
              <a:rPr lang="en-AU" dirty="0" err="1"/>
              <a:t>Lang</a:t>
            </a:r>
            <a:r>
              <a:rPr lang="en-AU" dirty="0"/>
              <a:t> Community Sports precinct, Emerald to Gembrook multi use trail, </a:t>
            </a:r>
          </a:p>
          <a:p>
            <a:r>
              <a:rPr lang="en-AU" dirty="0"/>
              <a:t>Comely Banks Reserve</a:t>
            </a:r>
          </a:p>
        </p:txBody>
      </p:sp>
    </p:spTree>
    <p:extLst>
      <p:ext uri="{BB962C8B-B14F-4D97-AF65-F5344CB8AC3E}">
        <p14:creationId xmlns:p14="http://schemas.microsoft.com/office/powerpoint/2010/main" val="2814758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19256" cy="1426170"/>
          </a:xfrm>
        </p:spPr>
        <p:txBody>
          <a:bodyPr/>
          <a:lstStyle/>
          <a:p>
            <a:r>
              <a:rPr lang="en-AU" dirty="0"/>
              <a:t>Rating history </a:t>
            </a:r>
          </a:p>
        </p:txBody>
      </p:sp>
      <p:sp>
        <p:nvSpPr>
          <p:cNvPr id="3" name="Content Placeholder 2"/>
          <p:cNvSpPr>
            <a:spLocks noGrp="1"/>
          </p:cNvSpPr>
          <p:nvPr>
            <p:ph idx="1"/>
          </p:nvPr>
        </p:nvSpPr>
        <p:spPr>
          <a:xfrm>
            <a:off x="457200" y="1844824"/>
            <a:ext cx="8229600" cy="4104456"/>
          </a:xfrm>
        </p:spPr>
        <p:txBody>
          <a:bodyPr/>
          <a:lstStyle/>
          <a:p>
            <a:r>
              <a:rPr lang="en-AU" sz="2800" dirty="0" smtClean="0"/>
              <a:t>State </a:t>
            </a:r>
            <a:r>
              <a:rPr lang="en-AU" sz="2800" dirty="0"/>
              <a:t>property taxes (land tax and stamp duty) rose by $2 billion to $4.8 billion </a:t>
            </a:r>
            <a:r>
              <a:rPr lang="en-AU" sz="2800" dirty="0" smtClean="0"/>
              <a:t>over the same period and </a:t>
            </a:r>
            <a:r>
              <a:rPr lang="en-AU" sz="2800" dirty="0"/>
              <a:t>the total State tax take has grown by $5.7 billion to $15 billion. </a:t>
            </a:r>
            <a:endParaRPr lang="en-AU" sz="2800" dirty="0" smtClean="0"/>
          </a:p>
          <a:p>
            <a:endParaRPr lang="en-AU" sz="2800" dirty="0" smtClean="0"/>
          </a:p>
          <a:p>
            <a:r>
              <a:rPr lang="en-AU" sz="2800" dirty="0" smtClean="0"/>
              <a:t>Total Council rate revenue has grown by $2.5m over the decade while state government tax take has significantly increased above this at $5.7m. </a:t>
            </a:r>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8</a:t>
            </a:fld>
            <a:endParaRPr lang="en-AU" dirty="0"/>
          </a:p>
        </p:txBody>
      </p:sp>
    </p:spTree>
    <p:extLst>
      <p:ext uri="{BB962C8B-B14F-4D97-AF65-F5344CB8AC3E}">
        <p14:creationId xmlns:p14="http://schemas.microsoft.com/office/powerpoint/2010/main" val="248662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348880"/>
            <a:ext cx="8219256" cy="1143000"/>
          </a:xfrm>
        </p:spPr>
        <p:txBody>
          <a:bodyPr/>
          <a:lstStyle/>
          <a:p>
            <a:pPr algn="ctr"/>
            <a:r>
              <a:rPr lang="en-AU" dirty="0" smtClean="0"/>
              <a:t>Questions</a:t>
            </a:r>
            <a:endParaRPr lang="en-AU" dirty="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80</a:t>
            </a:fld>
            <a:endParaRPr lang="en-AU" dirty="0"/>
          </a:p>
        </p:txBody>
      </p:sp>
    </p:spTree>
    <p:extLst>
      <p:ext uri="{BB962C8B-B14F-4D97-AF65-F5344CB8AC3E}">
        <p14:creationId xmlns:p14="http://schemas.microsoft.com/office/powerpoint/2010/main" val="649152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19256" cy="1426170"/>
          </a:xfrm>
        </p:spPr>
        <p:txBody>
          <a:bodyPr/>
          <a:lstStyle/>
          <a:p>
            <a:r>
              <a:rPr lang="en-AU" dirty="0" smtClean="0"/>
              <a:t>State Government involvement in rates</a:t>
            </a:r>
            <a:endParaRPr lang="en-AU" dirty="0"/>
          </a:p>
        </p:txBody>
      </p:sp>
      <p:sp>
        <p:nvSpPr>
          <p:cNvPr id="3" name="Content Placeholder 2"/>
          <p:cNvSpPr>
            <a:spLocks noGrp="1"/>
          </p:cNvSpPr>
          <p:nvPr>
            <p:ph idx="1"/>
          </p:nvPr>
        </p:nvSpPr>
        <p:spPr>
          <a:xfrm>
            <a:off x="467544" y="1556792"/>
            <a:ext cx="8229600" cy="1152128"/>
          </a:xfrm>
        </p:spPr>
        <p:txBody>
          <a:bodyPr/>
          <a:lstStyle/>
          <a:p>
            <a:r>
              <a:rPr lang="en-AU" sz="2800" dirty="0" smtClean="0"/>
              <a:t>Commonwealth </a:t>
            </a:r>
            <a:r>
              <a:rPr lang="en-AU" sz="2800" dirty="0"/>
              <a:t>taxes have expanded by $123 billion over 10 years </a:t>
            </a:r>
            <a:r>
              <a:rPr lang="en-AU" sz="2800" dirty="0" smtClean="0"/>
              <a:t>prior to rate capping to $317 </a:t>
            </a:r>
            <a:r>
              <a:rPr lang="en-AU" sz="2800" dirty="0"/>
              <a:t>billion. </a:t>
            </a:r>
            <a:endParaRPr lang="en-AU" sz="900" dirty="0"/>
          </a:p>
          <a:p>
            <a:endParaRPr lang="en-AU" sz="2800" dirty="0" smtClean="0"/>
          </a:p>
        </p:txBody>
      </p:sp>
      <p:sp>
        <p:nvSpPr>
          <p:cNvPr id="4" name="Slide Number Placeholder 3"/>
          <p:cNvSpPr>
            <a:spLocks noGrp="1"/>
          </p:cNvSpPr>
          <p:nvPr>
            <p:ph type="sldNum" sz="quarter" idx="10"/>
          </p:nvPr>
        </p:nvSpPr>
        <p:spPr/>
        <p:txBody>
          <a:bodyPr/>
          <a:lstStyle/>
          <a:p>
            <a:r>
              <a:rPr lang="en-AU" dirty="0" smtClean="0"/>
              <a:t>Page </a:t>
            </a:r>
            <a:fld id="{CEE0DD44-14CC-4A80-832F-ECE3EDC7A271}" type="slidenum">
              <a:rPr lang="en-AU" smtClean="0"/>
              <a:pPr/>
              <a:t>9</a:t>
            </a:fld>
            <a:endParaRPr lang="en-AU" dirty="0"/>
          </a:p>
        </p:txBody>
      </p:sp>
      <p:graphicFrame>
        <p:nvGraphicFramePr>
          <p:cNvPr id="5" name="Chart 4"/>
          <p:cNvGraphicFramePr>
            <a:graphicFrameLocks/>
          </p:cNvGraphicFramePr>
          <p:nvPr>
            <p:extLst/>
          </p:nvPr>
        </p:nvGraphicFramePr>
        <p:xfrm>
          <a:off x="539552" y="2780928"/>
          <a:ext cx="7956376"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79512" y="6021288"/>
            <a:ext cx="2000869" cy="215444"/>
          </a:xfrm>
          <a:prstGeom prst="rect">
            <a:avLst/>
          </a:prstGeom>
        </p:spPr>
        <p:txBody>
          <a:bodyPr wrap="none">
            <a:spAutoFit/>
          </a:bodyPr>
          <a:lstStyle/>
          <a:p>
            <a:r>
              <a:rPr lang="en-AU" sz="800" dirty="0">
                <a:solidFill>
                  <a:srgbClr val="FF0000"/>
                </a:solidFill>
              </a:rPr>
              <a:t>Source </a:t>
            </a:r>
            <a:r>
              <a:rPr lang="en-AU" sz="800" dirty="0" err="1">
                <a:solidFill>
                  <a:srgbClr val="FF0000"/>
                </a:solidFill>
              </a:rPr>
              <a:t>MAV</a:t>
            </a:r>
            <a:r>
              <a:rPr lang="en-AU" sz="800" dirty="0">
                <a:solidFill>
                  <a:srgbClr val="FF0000"/>
                </a:solidFill>
              </a:rPr>
              <a:t> – March </a:t>
            </a:r>
            <a:r>
              <a:rPr lang="en-AU" sz="800" dirty="0" smtClean="0">
                <a:solidFill>
                  <a:srgbClr val="FF0000"/>
                </a:solidFill>
              </a:rPr>
              <a:t>2014 Media </a:t>
            </a:r>
            <a:r>
              <a:rPr lang="en-AU" sz="800" dirty="0">
                <a:solidFill>
                  <a:srgbClr val="FF0000"/>
                </a:solidFill>
              </a:rPr>
              <a:t>release</a:t>
            </a:r>
          </a:p>
        </p:txBody>
      </p:sp>
      <p:graphicFrame>
        <p:nvGraphicFramePr>
          <p:cNvPr id="8" name="Chart 7"/>
          <p:cNvGraphicFramePr>
            <a:graphicFrameLocks/>
          </p:cNvGraphicFramePr>
          <p:nvPr>
            <p:extLst/>
          </p:nvPr>
        </p:nvGraphicFramePr>
        <p:xfrm>
          <a:off x="467544" y="2780928"/>
          <a:ext cx="7704856" cy="30963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79650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heme/theme1.xml><?xml version="1.0" encoding="utf-8"?>
<a:theme xmlns:a="http://schemas.openxmlformats.org/drawingml/2006/main" name="Blank">
  <a:themeElements>
    <a:clrScheme name="Cardinia full palette">
      <a:dk1>
        <a:sysClr val="windowText" lastClr="000000"/>
      </a:dk1>
      <a:lt1>
        <a:sysClr val="window" lastClr="FFFFFF"/>
      </a:lt1>
      <a:dk2>
        <a:srgbClr val="031F73"/>
      </a:dk2>
      <a:lt2>
        <a:srgbClr val="EBB700"/>
      </a:lt2>
      <a:accent1>
        <a:srgbClr val="C1BB00"/>
      </a:accent1>
      <a:accent2>
        <a:srgbClr val="53682B"/>
      </a:accent2>
      <a:accent3>
        <a:srgbClr val="C75B12"/>
      </a:accent3>
      <a:accent4>
        <a:srgbClr val="A22B38"/>
      </a:accent4>
      <a:accent5>
        <a:srgbClr val="5E2750"/>
      </a:accent5>
      <a:accent6>
        <a:srgbClr val="0073CF"/>
      </a:accent6>
      <a:hlink>
        <a:srgbClr val="0000FF"/>
      </a:hlink>
      <a:folHlink>
        <a:srgbClr val="800080"/>
      </a:folHlink>
    </a:clrScheme>
    <a:fontScheme name="Cardinia">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1767</TotalTime>
  <Words>3965</Words>
  <Application>Microsoft Office PowerPoint</Application>
  <PresentationFormat>On-screen Show (4:3)</PresentationFormat>
  <Paragraphs>695</Paragraphs>
  <Slides>80</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Calibri</vt:lpstr>
      <vt:lpstr>Franklin Gothic Book</vt:lpstr>
      <vt:lpstr>Franklin Gothic Demi</vt:lpstr>
      <vt:lpstr>Osaka</vt:lpstr>
      <vt:lpstr>Times</vt:lpstr>
      <vt:lpstr>Wingdings</vt:lpstr>
      <vt:lpstr>Blank</vt:lpstr>
      <vt:lpstr>PowerPoint Presentation</vt:lpstr>
      <vt:lpstr>Agenda – Part 1</vt:lpstr>
      <vt:lpstr>Agenda – Part 2</vt:lpstr>
      <vt:lpstr>Cardinia Shire changing?</vt:lpstr>
      <vt:lpstr>State Government involvement in rates</vt:lpstr>
      <vt:lpstr>State Government involvement in rates</vt:lpstr>
      <vt:lpstr>Rating history </vt:lpstr>
      <vt:lpstr>Rating history </vt:lpstr>
      <vt:lpstr>State Government involvement in rates</vt:lpstr>
      <vt:lpstr>Role of Council</vt:lpstr>
      <vt:lpstr>Some of the Services Council provide either directly or through subsidies</vt:lpstr>
      <vt:lpstr>Council rates</vt:lpstr>
      <vt:lpstr>Council rates</vt:lpstr>
      <vt:lpstr>Valuations</vt:lpstr>
      <vt:lpstr>Frequency of valuations</vt:lpstr>
      <vt:lpstr>How are rates calculated</vt:lpstr>
      <vt:lpstr>How are rates calculated?</vt:lpstr>
      <vt:lpstr>How are rates calculated?</vt:lpstr>
      <vt:lpstr>How are rates calculated?</vt:lpstr>
      <vt:lpstr>Debt</vt:lpstr>
      <vt:lpstr>Is Council’s debt manageable?</vt:lpstr>
      <vt:lpstr>Debt summary</vt:lpstr>
      <vt:lpstr>Agenda Part 2</vt:lpstr>
      <vt:lpstr>CPI – what is it ? </vt:lpstr>
      <vt:lpstr>Draft 4 Year Financial Plan</vt:lpstr>
      <vt:lpstr>Draft 5 Year Financial Plan</vt:lpstr>
      <vt:lpstr>Budgeted Expenditure analysis</vt:lpstr>
      <vt:lpstr>Council cost base – employee costs - Actuals</vt:lpstr>
      <vt:lpstr>Rates</vt:lpstr>
      <vt:lpstr>Analysis of rates per assessment –  based on 15-16 data</vt:lpstr>
      <vt:lpstr>Underlying budgeted result  </vt:lpstr>
      <vt:lpstr>Underlying budgeted result</vt:lpstr>
      <vt:lpstr>Draft Capital Works 2017-18</vt:lpstr>
      <vt:lpstr>Highlights of the Capital Works program are: </vt:lpstr>
      <vt:lpstr>Council Funded Capital Works in SRP</vt:lpstr>
      <vt:lpstr>Challenges facing Cardinia</vt:lpstr>
      <vt:lpstr>PowerPoint Presentation</vt:lpstr>
      <vt:lpstr>Strategic and Economic development</vt:lpstr>
      <vt:lpstr>Strategic and Economic development</vt:lpstr>
      <vt:lpstr>Strategic and Economic development</vt:lpstr>
      <vt:lpstr>Strategic and Economic Development – Growth Areas Cardinia Urban Growth Area Precinct Plan </vt:lpstr>
      <vt:lpstr>Precinct structure plan</vt:lpstr>
      <vt:lpstr>Precinct Structure Plan</vt:lpstr>
      <vt:lpstr>Precinct Structure Plan</vt:lpstr>
      <vt:lpstr>PowerPoint Presentation</vt:lpstr>
      <vt:lpstr>Green wedges</vt:lpstr>
      <vt:lpstr>Statutory Planning</vt:lpstr>
      <vt:lpstr>Subdivisions</vt:lpstr>
      <vt:lpstr>Building</vt:lpstr>
      <vt:lpstr>Compliance</vt:lpstr>
      <vt:lpstr>PowerPoint Presentation</vt:lpstr>
      <vt:lpstr>PowerPoint Presentation</vt:lpstr>
      <vt:lpstr>PowerPoint Presentation</vt:lpstr>
      <vt:lpstr>Asset Inventory - Snapshot</vt:lpstr>
      <vt:lpstr>Asset Management </vt:lpstr>
      <vt:lpstr>Average costs to maintain assets</vt:lpstr>
      <vt:lpstr>Average costs to maintain assets</vt:lpstr>
      <vt:lpstr>Average costs to maintain assets</vt:lpstr>
      <vt:lpstr>Costs to renew assets</vt:lpstr>
      <vt:lpstr>Environmental focus</vt:lpstr>
      <vt:lpstr>Environmental Goals</vt:lpstr>
      <vt:lpstr>Waste Management</vt:lpstr>
      <vt:lpstr>Challenges facing Cardinia</vt:lpstr>
      <vt:lpstr>Challenges facing Cardinia</vt:lpstr>
      <vt:lpstr>Capital Works Delivery</vt:lpstr>
      <vt:lpstr>PowerPoint Presentation</vt:lpstr>
      <vt:lpstr>Community Wellbeing  Business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Snapshot</vt:lpstr>
      <vt:lpstr>Challenges</vt:lpstr>
      <vt:lpstr>Key actions for the next 12 months</vt:lpstr>
      <vt:lpstr>Key actions for the next 12 months</vt:lpstr>
      <vt:lpstr>Questions</vt:lpstr>
    </vt:vector>
  </TitlesOfParts>
  <Company>Cardinia 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Madden</dc:creator>
  <cp:lastModifiedBy>Derek Madden</cp:lastModifiedBy>
  <cp:revision>129</cp:revision>
  <cp:lastPrinted>2015-05-11T03:10:35Z</cp:lastPrinted>
  <dcterms:created xsi:type="dcterms:W3CDTF">2015-04-17T00:06:34Z</dcterms:created>
  <dcterms:modified xsi:type="dcterms:W3CDTF">2017-04-27T01:02:56Z</dcterms:modified>
</cp:coreProperties>
</file>